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9" r:id="rId2"/>
    <p:sldId id="260" r:id="rId3"/>
    <p:sldId id="263" r:id="rId4"/>
    <p:sldId id="261" r:id="rId5"/>
    <p:sldId id="262" r:id="rId6"/>
    <p:sldId id="264" r:id="rId7"/>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0C0"/>
    <a:srgbClr val="3366FF"/>
    <a:srgbClr val="0066FF"/>
    <a:srgbClr val="005392"/>
    <a:srgbClr val="7E146A"/>
    <a:srgbClr val="004A82"/>
    <a:srgbClr val="003366"/>
    <a:srgbClr val="FF5050"/>
    <a:srgbClr val="FF6600"/>
    <a:srgbClr val="3399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17" autoAdjust="0"/>
    <p:restoredTop sz="94093" autoAdjust="0"/>
  </p:normalViewPr>
  <p:slideViewPr>
    <p:cSldViewPr>
      <p:cViewPr>
        <p:scale>
          <a:sx n="115" d="100"/>
          <a:sy n="115" d="100"/>
        </p:scale>
        <p:origin x="-490" y="16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4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43F586-D3C1-41AB-978B-D09D9E12CD9F}" type="datetimeFigureOut">
              <a:rPr lang="fr-FR" smtClean="0"/>
              <a:pPr/>
              <a:t>02/10/2021</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265427-522C-4C47-897F-EA3EBBC13F23}" type="slidenum">
              <a:rPr lang="fr-FR" smtClean="0"/>
              <a:pPr/>
              <a:t>‹N°›</a:t>
            </a:fld>
            <a:endParaRPr lang="fr-FR" dirty="0"/>
          </a:p>
        </p:txBody>
      </p:sp>
    </p:spTree>
    <p:extLst>
      <p:ext uri="{BB962C8B-B14F-4D97-AF65-F5344CB8AC3E}">
        <p14:creationId xmlns="" xmlns:p14="http://schemas.microsoft.com/office/powerpoint/2010/main" val="368155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76A4E-E5E6-479B-8A88-5B0AB01EE401}" type="datetimeFigureOut">
              <a:rPr lang="fr-FR" smtClean="0"/>
              <a:pPr/>
              <a:t>02/10/2021</a:t>
            </a:fld>
            <a:endParaRPr lang="fr-FR" dirty="0"/>
          </a:p>
        </p:txBody>
      </p:sp>
      <p:sp>
        <p:nvSpPr>
          <p:cNvPr id="4" name="Espace réservé de l'image des diapositives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5F3F3-0C5F-4BED-A10F-A4B9B263D174}" type="slidenum">
              <a:rPr lang="fr-FR" smtClean="0"/>
              <a:pPr/>
              <a:t>‹N°›</a:t>
            </a:fld>
            <a:endParaRPr lang="fr-FR" dirty="0"/>
          </a:p>
        </p:txBody>
      </p:sp>
    </p:spTree>
    <p:extLst>
      <p:ext uri="{BB962C8B-B14F-4D97-AF65-F5344CB8AC3E}">
        <p14:creationId xmlns="" xmlns:p14="http://schemas.microsoft.com/office/powerpoint/2010/main" val="29915031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F05F3F3-0C5F-4BED-A10F-A4B9B263D174}" type="slidenum">
              <a:rPr lang="fr-FR" smtClean="0"/>
              <a:pPr/>
              <a:t>1</a:t>
            </a:fld>
            <a:endParaRPr lang="fr-FR"/>
          </a:p>
        </p:txBody>
      </p:sp>
    </p:spTree>
    <p:extLst>
      <p:ext uri="{BB962C8B-B14F-4D97-AF65-F5344CB8AC3E}">
        <p14:creationId xmlns="" xmlns:p14="http://schemas.microsoft.com/office/powerpoint/2010/main" val="298418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F05F3F3-0C5F-4BED-A10F-A4B9B263D174}" type="slidenum">
              <a:rPr lang="fr-FR" smtClean="0"/>
              <a:pPr/>
              <a:t>5</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4"/>
            <a:ext cx="5829300" cy="212336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FR" smtClean="0"/>
              <a:t>HD mai 2021</a:t>
            </a:r>
            <a:endParaRPr lang="fr-FR" dirty="0"/>
          </a:p>
        </p:txBody>
      </p:sp>
      <p:sp>
        <p:nvSpPr>
          <p:cNvPr id="6" name="Espace réservé du numéro de diapositive 5"/>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FR" smtClean="0"/>
              <a:t>HD mai 2021</a:t>
            </a:r>
            <a:endParaRPr lang="fr-FR" dirty="0"/>
          </a:p>
        </p:txBody>
      </p:sp>
      <p:sp>
        <p:nvSpPr>
          <p:cNvPr id="6" name="Espace réservé du numéro de diapositive 5"/>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2"/>
            <a:ext cx="1543050" cy="845220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96702"/>
            <a:ext cx="4514850" cy="845220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FR" smtClean="0"/>
              <a:t>HD mai 2021</a:t>
            </a:r>
            <a:endParaRPr lang="fr-FR" dirty="0"/>
          </a:p>
        </p:txBody>
      </p:sp>
      <p:sp>
        <p:nvSpPr>
          <p:cNvPr id="6" name="Espace réservé du numéro de diapositive 5"/>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FR" smtClean="0"/>
              <a:t>HD mai 2021</a:t>
            </a:r>
            <a:endParaRPr lang="fr-FR" dirty="0"/>
          </a:p>
        </p:txBody>
      </p:sp>
      <p:sp>
        <p:nvSpPr>
          <p:cNvPr id="6" name="Espace réservé du numéro de diapositive 5"/>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fr-FR" smtClean="0"/>
              <a:t>HD mai 2021</a:t>
            </a:r>
            <a:endParaRPr lang="fr-FR" dirty="0"/>
          </a:p>
        </p:txBody>
      </p:sp>
      <p:sp>
        <p:nvSpPr>
          <p:cNvPr id="6" name="Espace réservé du numéro de diapositive 5"/>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dirty="0"/>
          </a:p>
        </p:txBody>
      </p:sp>
      <p:sp>
        <p:nvSpPr>
          <p:cNvPr id="6" name="Espace réservé du pied de page 5"/>
          <p:cNvSpPr>
            <a:spLocks noGrp="1"/>
          </p:cNvSpPr>
          <p:nvPr>
            <p:ph type="ftr" sz="quarter" idx="11"/>
          </p:nvPr>
        </p:nvSpPr>
        <p:spPr/>
        <p:txBody>
          <a:bodyPr/>
          <a:lstStyle/>
          <a:p>
            <a:r>
              <a:rPr lang="fr-FR" smtClean="0"/>
              <a:t>HD mai 2021</a:t>
            </a:r>
            <a:endParaRPr lang="fr-FR" dirty="0"/>
          </a:p>
        </p:txBody>
      </p:sp>
      <p:sp>
        <p:nvSpPr>
          <p:cNvPr id="7" name="Espace réservé du numéro de diapositive 6"/>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dirty="0"/>
          </a:p>
        </p:txBody>
      </p:sp>
      <p:sp>
        <p:nvSpPr>
          <p:cNvPr id="8" name="Espace réservé du pied de page 7"/>
          <p:cNvSpPr>
            <a:spLocks noGrp="1"/>
          </p:cNvSpPr>
          <p:nvPr>
            <p:ph type="ftr" sz="quarter" idx="11"/>
          </p:nvPr>
        </p:nvSpPr>
        <p:spPr/>
        <p:txBody>
          <a:bodyPr/>
          <a:lstStyle/>
          <a:p>
            <a:r>
              <a:rPr lang="fr-FR" smtClean="0"/>
              <a:t>HD mai 2021</a:t>
            </a:r>
            <a:endParaRPr lang="fr-FR" dirty="0"/>
          </a:p>
        </p:txBody>
      </p:sp>
      <p:sp>
        <p:nvSpPr>
          <p:cNvPr id="9" name="Espace réservé du numéro de diapositive 8"/>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endParaRPr lang="fr-FR" dirty="0"/>
          </a:p>
        </p:txBody>
      </p:sp>
      <p:sp>
        <p:nvSpPr>
          <p:cNvPr id="4" name="Espace réservé du pied de page 3"/>
          <p:cNvSpPr>
            <a:spLocks noGrp="1"/>
          </p:cNvSpPr>
          <p:nvPr>
            <p:ph type="ftr" sz="quarter" idx="11"/>
          </p:nvPr>
        </p:nvSpPr>
        <p:spPr/>
        <p:txBody>
          <a:bodyPr/>
          <a:lstStyle/>
          <a:p>
            <a:r>
              <a:rPr lang="fr-FR" smtClean="0"/>
              <a:t>HD mai 2021</a:t>
            </a:r>
            <a:endParaRPr lang="fr-FR" dirty="0"/>
          </a:p>
        </p:txBody>
      </p:sp>
      <p:sp>
        <p:nvSpPr>
          <p:cNvPr id="5" name="Espace réservé du numéro de diapositive 4"/>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dirty="0"/>
          </a:p>
        </p:txBody>
      </p:sp>
      <p:sp>
        <p:nvSpPr>
          <p:cNvPr id="3" name="Espace réservé du pied de page 2"/>
          <p:cNvSpPr>
            <a:spLocks noGrp="1"/>
          </p:cNvSpPr>
          <p:nvPr>
            <p:ph type="ftr" sz="quarter" idx="11"/>
          </p:nvPr>
        </p:nvSpPr>
        <p:spPr/>
        <p:txBody>
          <a:bodyPr/>
          <a:lstStyle/>
          <a:p>
            <a:r>
              <a:rPr lang="fr-FR" smtClean="0"/>
              <a:t>HD mai 2021</a:t>
            </a:r>
            <a:endParaRPr lang="fr-FR" dirty="0"/>
          </a:p>
        </p:txBody>
      </p:sp>
      <p:sp>
        <p:nvSpPr>
          <p:cNvPr id="4" name="Espace réservé du numéro de diapositive 3"/>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6"/>
            <a:ext cx="2256235" cy="1678517"/>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2" y="2072925"/>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dirty="0"/>
          </a:p>
        </p:txBody>
      </p:sp>
      <p:sp>
        <p:nvSpPr>
          <p:cNvPr id="6" name="Espace réservé du pied de page 5"/>
          <p:cNvSpPr>
            <a:spLocks noGrp="1"/>
          </p:cNvSpPr>
          <p:nvPr>
            <p:ph type="ftr" sz="quarter" idx="11"/>
          </p:nvPr>
        </p:nvSpPr>
        <p:spPr/>
        <p:txBody>
          <a:bodyPr/>
          <a:lstStyle/>
          <a:p>
            <a:r>
              <a:rPr lang="fr-FR" smtClean="0"/>
              <a:t>HD mai 2021</a:t>
            </a:r>
            <a:endParaRPr lang="fr-FR" dirty="0"/>
          </a:p>
        </p:txBody>
      </p:sp>
      <p:sp>
        <p:nvSpPr>
          <p:cNvPr id="7" name="Espace réservé du numéro de diapositive 6"/>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2"/>
            <a:ext cx="4114800" cy="818622"/>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dirty="0"/>
          </a:p>
        </p:txBody>
      </p:sp>
      <p:sp>
        <p:nvSpPr>
          <p:cNvPr id="6" name="Espace réservé du pied de page 5"/>
          <p:cNvSpPr>
            <a:spLocks noGrp="1"/>
          </p:cNvSpPr>
          <p:nvPr>
            <p:ph type="ftr" sz="quarter" idx="11"/>
          </p:nvPr>
        </p:nvSpPr>
        <p:spPr/>
        <p:txBody>
          <a:bodyPr/>
          <a:lstStyle/>
          <a:p>
            <a:r>
              <a:rPr lang="fr-FR" smtClean="0"/>
              <a:t>HD mai 2021</a:t>
            </a:r>
            <a:endParaRPr lang="fr-FR" dirty="0"/>
          </a:p>
        </p:txBody>
      </p:sp>
      <p:sp>
        <p:nvSpPr>
          <p:cNvPr id="7" name="Espace réservé du numéro de diapositive 6"/>
          <p:cNvSpPr>
            <a:spLocks noGrp="1"/>
          </p:cNvSpPr>
          <p:nvPr>
            <p:ph type="sldNum" sz="quarter" idx="12"/>
          </p:nvPr>
        </p:nvSpPr>
        <p:spPr/>
        <p:txBody>
          <a:bodyPr/>
          <a:lstStyle/>
          <a:p>
            <a:fld id="{BB3A6F6D-5E01-4013-BEB0-C8BC311FEC23}"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dirty="0"/>
          </a:p>
        </p:txBody>
      </p:sp>
      <p:sp>
        <p:nvSpPr>
          <p:cNvPr id="5" name="Espace réservé du pied de page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HD mai 2021</a:t>
            </a:r>
            <a:endParaRPr lang="fr-FR" dirty="0"/>
          </a:p>
        </p:txBody>
      </p:sp>
      <p:sp>
        <p:nvSpPr>
          <p:cNvPr id="6" name="Espace réservé du numéro de diapositive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BB3A6F6D-5E01-4013-BEB0-C8BC311FEC23}"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logo nargis couleur.jpg"/>
          <p:cNvPicPr/>
          <p:nvPr/>
        </p:nvPicPr>
        <p:blipFill>
          <a:blip r:embed="rId3" cstate="print"/>
          <a:stretch>
            <a:fillRect/>
          </a:stretch>
        </p:blipFill>
        <p:spPr>
          <a:xfrm>
            <a:off x="134634" y="195935"/>
            <a:ext cx="1134126" cy="1300681"/>
          </a:xfrm>
          <a:prstGeom prst="rect">
            <a:avLst/>
          </a:prstGeom>
        </p:spPr>
      </p:pic>
      <p:sp>
        <p:nvSpPr>
          <p:cNvPr id="6" name="ZoneTexte 5"/>
          <p:cNvSpPr txBox="1"/>
          <p:nvPr/>
        </p:nvSpPr>
        <p:spPr>
          <a:xfrm>
            <a:off x="1916832" y="1988671"/>
            <a:ext cx="2952328" cy="369332"/>
          </a:xfrm>
          <a:prstGeom prst="rect">
            <a:avLst/>
          </a:prstGeom>
          <a:noFill/>
        </p:spPr>
        <p:txBody>
          <a:bodyPr wrap="square" rtlCol="0">
            <a:spAutoFit/>
          </a:bodyPr>
          <a:lstStyle/>
          <a:p>
            <a:endParaRPr lang="fr-FR" dirty="0"/>
          </a:p>
        </p:txBody>
      </p:sp>
      <p:sp>
        <p:nvSpPr>
          <p:cNvPr id="2050" name="Rectangle 2"/>
          <p:cNvSpPr>
            <a:spLocks noChangeArrowheads="1"/>
          </p:cNvSpPr>
          <p:nvPr/>
        </p:nvSpPr>
        <p:spPr bwMode="auto">
          <a:xfrm>
            <a:off x="476672" y="735886"/>
            <a:ext cx="558062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rgbClr val="005392"/>
              </a:solidFill>
              <a:effectLst/>
              <a:latin typeface="Trebuchet MS"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5392"/>
                </a:solidFill>
                <a:effectLst/>
                <a:latin typeface="Trebuchet MS" pitchFamily="34" charset="0"/>
                <a:ea typeface="Calibri" pitchFamily="34" charset="0"/>
                <a:cs typeface="Arial" pitchFamily="34" charset="0"/>
              </a:rPr>
              <a:t>Le L.I.E.N</a:t>
            </a:r>
            <a:endParaRPr lang="fr-FR" sz="1600" b="1" dirty="0" smtClean="0">
              <a:solidFill>
                <a:srgbClr val="0070C0"/>
              </a:solidFill>
              <a:latin typeface="Trebuchet MS"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0070C0"/>
                </a:solidFill>
                <a:effectLst/>
                <a:latin typeface="Trebuchet MS" pitchFamily="34" charset="0"/>
                <a:ea typeface="Calibri" pitchFamily="34" charset="0"/>
                <a:cs typeface="Arial" pitchFamily="34" charset="0"/>
              </a:rPr>
              <a:t>L</a:t>
            </a:r>
            <a:r>
              <a:rPr kumimoji="0" lang="fr-FR" sz="1600" b="1" i="0" u="none" strike="noStrike" cap="none" normalizeH="0" baseline="0" dirty="0" smtClean="0">
                <a:ln>
                  <a:noFill/>
                </a:ln>
                <a:solidFill>
                  <a:srgbClr val="0070C0"/>
                </a:solidFill>
                <a:effectLst/>
                <a:latin typeface="Trebuchet MS" pitchFamily="34" charset="0"/>
                <a:ea typeface="Calibri" pitchFamily="34" charset="0"/>
                <a:cs typeface="Arial" pitchFamily="34" charset="0"/>
              </a:rPr>
              <a:t>es informations et événements de Nargis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smtClean="0">
              <a:ln>
                <a:noFill/>
              </a:ln>
              <a:solidFill>
                <a:srgbClr val="0070C0"/>
              </a:solidFill>
              <a:effectLst/>
              <a:latin typeface="Arial" pitchFamily="34" charset="0"/>
              <a:cs typeface="Arial" pitchFamily="34" charset="0"/>
            </a:endParaRPr>
          </a:p>
        </p:txBody>
      </p:sp>
      <p:pic>
        <p:nvPicPr>
          <p:cNvPr id="1026" name="Picture 2" descr="C:\Users\Hélène\Desktop\jardinons-nature-logo-liens.gif"/>
          <p:cNvPicPr>
            <a:picLocks noChangeAspect="1" noChangeArrowheads="1"/>
          </p:cNvPicPr>
          <p:nvPr/>
        </p:nvPicPr>
        <p:blipFill>
          <a:blip r:embed="rId4" cstate="print"/>
          <a:srcRect/>
          <a:stretch>
            <a:fillRect/>
          </a:stretch>
        </p:blipFill>
        <p:spPr bwMode="auto">
          <a:xfrm>
            <a:off x="2780928" y="200472"/>
            <a:ext cx="1155069" cy="1031503"/>
          </a:xfrm>
          <a:prstGeom prst="rect">
            <a:avLst/>
          </a:prstGeom>
          <a:noFill/>
        </p:spPr>
      </p:pic>
      <p:sp>
        <p:nvSpPr>
          <p:cNvPr id="20" name="ZoneTexte 19"/>
          <p:cNvSpPr txBox="1"/>
          <p:nvPr/>
        </p:nvSpPr>
        <p:spPr>
          <a:xfrm>
            <a:off x="260648" y="1424608"/>
            <a:ext cx="1008112" cy="415498"/>
          </a:xfrm>
          <a:prstGeom prst="rect">
            <a:avLst/>
          </a:prstGeom>
          <a:noFill/>
        </p:spPr>
        <p:txBody>
          <a:bodyPr wrap="square" rtlCol="0">
            <a:spAutoFit/>
          </a:bodyPr>
          <a:lstStyle/>
          <a:p>
            <a:pPr algn="ctr"/>
            <a:r>
              <a:rPr lang="fr-FR" sz="1050" dirty="0" smtClean="0"/>
              <a:t>Commune de Nargis </a:t>
            </a:r>
            <a:endParaRPr lang="fr-FR" sz="1050" dirty="0"/>
          </a:p>
        </p:txBody>
      </p:sp>
      <p:sp>
        <p:nvSpPr>
          <p:cNvPr id="22" name="Espace réservé du contenu 2"/>
          <p:cNvSpPr txBox="1">
            <a:spLocks/>
          </p:cNvSpPr>
          <p:nvPr/>
        </p:nvSpPr>
        <p:spPr>
          <a:xfrm>
            <a:off x="5301208" y="272483"/>
            <a:ext cx="1414477" cy="64807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400" b="1" i="0" u="none" strike="noStrike" kern="1200" cap="none" spc="0" normalizeH="0" baseline="0" noProof="0" dirty="0" smtClean="0">
                <a:ln>
                  <a:noFill/>
                </a:ln>
                <a:solidFill>
                  <a:srgbClr val="005392"/>
                </a:solidFill>
                <a:effectLst/>
                <a:uLnTx/>
                <a:uFillTx/>
                <a:latin typeface="+mn-lt"/>
                <a:ea typeface="+mn-ea"/>
                <a:cs typeface="+mn-cs"/>
              </a:rPr>
              <a:t>Numéro</a:t>
            </a:r>
            <a:r>
              <a:rPr kumimoji="0" lang="fr-FR" sz="1400" b="1" i="0" u="none" strike="noStrike" kern="1200" cap="none" spc="0" normalizeH="0" noProof="0" dirty="0" smtClean="0">
                <a:ln>
                  <a:noFill/>
                </a:ln>
                <a:solidFill>
                  <a:srgbClr val="005392"/>
                </a:solidFill>
                <a:effectLst/>
                <a:uLnTx/>
                <a:uFillTx/>
                <a:latin typeface="+mn-lt"/>
                <a:ea typeface="+mn-ea"/>
                <a:cs typeface="+mn-cs"/>
              </a:rPr>
              <a:t> </a:t>
            </a:r>
            <a:r>
              <a:rPr kumimoji="0" lang="fr-FR" sz="1400" b="1" i="0" u="none" strike="noStrike" kern="1200" cap="none" spc="0" normalizeH="0" noProof="0" dirty="0" smtClean="0">
                <a:ln>
                  <a:noFill/>
                </a:ln>
                <a:solidFill>
                  <a:srgbClr val="005392"/>
                </a:solidFill>
                <a:effectLst/>
                <a:uLnTx/>
                <a:uFillTx/>
                <a:latin typeface="+mn-lt"/>
                <a:ea typeface="+mn-ea"/>
                <a:cs typeface="+mn-cs"/>
              </a:rPr>
              <a:t>13</a:t>
            </a:r>
            <a:endParaRPr kumimoji="0" lang="fr-FR" sz="1400" b="1" i="0" u="none" strike="noStrike" kern="1200" cap="none" spc="0" normalizeH="0" noProof="0" dirty="0" smtClean="0">
              <a:ln>
                <a:noFill/>
              </a:ln>
              <a:solidFill>
                <a:srgbClr val="005392"/>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1400" b="1" noProof="0" dirty="0" smtClean="0">
                <a:solidFill>
                  <a:srgbClr val="005392"/>
                </a:solidFill>
              </a:rPr>
              <a:t>Mai 2021</a:t>
            </a:r>
            <a:endParaRPr kumimoji="0" lang="fr-FR" sz="1400" b="1" i="0" u="none" strike="noStrike" kern="1200" cap="none" spc="0" normalizeH="0" baseline="0" noProof="0" dirty="0" smtClean="0">
              <a:ln>
                <a:noFill/>
              </a:ln>
              <a:solidFill>
                <a:srgbClr val="005392"/>
              </a:solidFill>
              <a:effectLst/>
              <a:uLnTx/>
              <a:uFillTx/>
              <a:latin typeface="+mn-lt"/>
              <a:ea typeface="+mn-ea"/>
              <a:cs typeface="+mn-cs"/>
            </a:endParaRP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6" name="Espace réservé du numéro de diapositive 25"/>
          <p:cNvSpPr>
            <a:spLocks noGrp="1"/>
          </p:cNvSpPr>
          <p:nvPr>
            <p:ph type="sldNum" sz="quarter" idx="12"/>
          </p:nvPr>
        </p:nvSpPr>
        <p:spPr/>
        <p:txBody>
          <a:bodyPr/>
          <a:lstStyle/>
          <a:p>
            <a:r>
              <a:rPr lang="fr-FR" dirty="0" smtClean="0"/>
              <a:t>1</a:t>
            </a:r>
            <a:endParaRPr lang="fr-FR" dirty="0"/>
          </a:p>
        </p:txBody>
      </p:sp>
      <p:sp>
        <p:nvSpPr>
          <p:cNvPr id="37" name="Espace réservé du pied de page 36"/>
          <p:cNvSpPr>
            <a:spLocks noGrp="1"/>
          </p:cNvSpPr>
          <p:nvPr>
            <p:ph type="ftr" sz="quarter" idx="11"/>
          </p:nvPr>
        </p:nvSpPr>
        <p:spPr>
          <a:xfrm>
            <a:off x="2348880" y="9378598"/>
            <a:ext cx="2171700" cy="527402"/>
          </a:xfrm>
        </p:spPr>
        <p:txBody>
          <a:bodyPr/>
          <a:lstStyle/>
          <a:p>
            <a:r>
              <a:rPr lang="fr-FR" sz="800" dirty="0" smtClean="0"/>
              <a:t>HD mai 2021</a:t>
            </a:r>
            <a:endParaRPr lang="fr-FR" sz="800" dirty="0"/>
          </a:p>
        </p:txBody>
      </p:sp>
      <p:sp>
        <p:nvSpPr>
          <p:cNvPr id="17" name="ZoneTexte 16"/>
          <p:cNvSpPr txBox="1"/>
          <p:nvPr/>
        </p:nvSpPr>
        <p:spPr>
          <a:xfrm>
            <a:off x="188640" y="1928664"/>
            <a:ext cx="6408712" cy="646331"/>
          </a:xfrm>
          <a:prstGeom prst="rect">
            <a:avLst/>
          </a:prstGeom>
          <a:noFill/>
        </p:spPr>
        <p:txBody>
          <a:bodyPr wrap="square" rtlCol="0">
            <a:spAutoFit/>
          </a:bodyPr>
          <a:lstStyle/>
          <a:p>
            <a:pPr algn="just"/>
            <a:r>
              <a:rPr lang="fr-FR" sz="1200" dirty="0" smtClean="0"/>
              <a:t>Tout comme la vie sociale et culturelle affectée par la pandémie, le L.I.E.N a marqué une longue pause, mais il se réjouit de vous retrouver aujourd’hui, alors même qu’un coin de ciel  plus clair semble se dégager de l’horizon bien sombre que nous avons tous vécu.</a:t>
            </a:r>
            <a:endParaRPr lang="fr-FR" sz="1200" dirty="0"/>
          </a:p>
        </p:txBody>
      </p:sp>
      <p:sp>
        <p:nvSpPr>
          <p:cNvPr id="19" name="ZoneTexte 18"/>
          <p:cNvSpPr txBox="1"/>
          <p:nvPr/>
        </p:nvSpPr>
        <p:spPr>
          <a:xfrm>
            <a:off x="2060848" y="2720752"/>
            <a:ext cx="2376264" cy="30777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fr-FR" sz="1400" b="1" dirty="0" smtClean="0">
                <a:solidFill>
                  <a:schemeClr val="bg1"/>
                </a:solidFill>
              </a:rPr>
              <a:t>La vaccination évolue</a:t>
            </a:r>
          </a:p>
        </p:txBody>
      </p:sp>
      <p:sp>
        <p:nvSpPr>
          <p:cNvPr id="23" name="ZoneTexte 22"/>
          <p:cNvSpPr txBox="1"/>
          <p:nvPr/>
        </p:nvSpPr>
        <p:spPr>
          <a:xfrm>
            <a:off x="3140968" y="3296816"/>
            <a:ext cx="2736304" cy="2308324"/>
          </a:xfrm>
          <a:prstGeom prst="rect">
            <a:avLst/>
          </a:prstGeom>
          <a:noFill/>
          <a:ln w="6350">
            <a:noFill/>
          </a:ln>
        </p:spPr>
        <p:txBody>
          <a:bodyPr wrap="square" rtlCol="0">
            <a:spAutoFit/>
          </a:bodyPr>
          <a:lstStyle/>
          <a:p>
            <a:pPr algn="just"/>
            <a:r>
              <a:rPr lang="fr-FR" sz="1200" dirty="0" smtClean="0"/>
              <a:t>Pendant  de nombreuses semaines notre CCAS, comme toutes les autres mairies, a établi des listes… et des listes  adressées ensuite à la CC4V  pour transmission au centre et n’a pas hésité non plus à véhiculer les personnes isolées. Aujourd’hui il ne faut plus passer par les mairies pour avoir un rendez-vous au centre de vaccination.</a:t>
            </a:r>
            <a:endParaRPr lang="fr-FR" sz="1200" b="1" dirty="0" smtClean="0">
              <a:solidFill>
                <a:srgbClr val="FF0000"/>
              </a:solidFill>
            </a:endParaRPr>
          </a:p>
          <a:p>
            <a:pPr algn="just"/>
            <a:endParaRPr lang="fr-FR" sz="1200" dirty="0" smtClean="0"/>
          </a:p>
          <a:p>
            <a:pPr algn="just"/>
            <a:endParaRPr lang="fr-FR" sz="1200" dirty="0" smtClean="0"/>
          </a:p>
          <a:p>
            <a:pPr algn="just"/>
            <a:endParaRPr lang="fr-FR" sz="1200" dirty="0"/>
          </a:p>
        </p:txBody>
      </p:sp>
      <p:pic>
        <p:nvPicPr>
          <p:cNvPr id="16" name="Image 15" descr="tableau.jpg"/>
          <p:cNvPicPr>
            <a:picLocks noChangeAspect="1"/>
          </p:cNvPicPr>
          <p:nvPr/>
        </p:nvPicPr>
        <p:blipFill>
          <a:blip r:embed="rId5" cstate="print"/>
          <a:stretch>
            <a:fillRect/>
          </a:stretch>
        </p:blipFill>
        <p:spPr>
          <a:xfrm rot="20778929">
            <a:off x="921182" y="3351101"/>
            <a:ext cx="1170214" cy="854529"/>
          </a:xfrm>
          <a:prstGeom prst="rect">
            <a:avLst/>
          </a:prstGeom>
        </p:spPr>
      </p:pic>
      <p:pic>
        <p:nvPicPr>
          <p:cNvPr id="18" name="Image 17" descr="tableau.jpg"/>
          <p:cNvPicPr>
            <a:picLocks noChangeAspect="1"/>
          </p:cNvPicPr>
          <p:nvPr/>
        </p:nvPicPr>
        <p:blipFill>
          <a:blip r:embed="rId5" cstate="print"/>
          <a:stretch>
            <a:fillRect/>
          </a:stretch>
        </p:blipFill>
        <p:spPr>
          <a:xfrm rot="19830762">
            <a:off x="467176" y="3529478"/>
            <a:ext cx="1170214" cy="854529"/>
          </a:xfrm>
          <a:prstGeom prst="rect">
            <a:avLst/>
          </a:prstGeom>
        </p:spPr>
      </p:pic>
      <p:pic>
        <p:nvPicPr>
          <p:cNvPr id="21" name="Image 20" descr="tableau.jpg"/>
          <p:cNvPicPr>
            <a:picLocks noChangeAspect="1"/>
          </p:cNvPicPr>
          <p:nvPr/>
        </p:nvPicPr>
        <p:blipFill>
          <a:blip r:embed="rId5" cstate="print"/>
          <a:stretch>
            <a:fillRect/>
          </a:stretch>
        </p:blipFill>
        <p:spPr>
          <a:xfrm rot="373457">
            <a:off x="1167618" y="3861791"/>
            <a:ext cx="1170214" cy="854529"/>
          </a:xfrm>
          <a:prstGeom prst="rect">
            <a:avLst/>
          </a:prstGeom>
        </p:spPr>
      </p:pic>
      <p:sp>
        <p:nvSpPr>
          <p:cNvPr id="36" name="ZoneTexte 35"/>
          <p:cNvSpPr txBox="1"/>
          <p:nvPr/>
        </p:nvSpPr>
        <p:spPr>
          <a:xfrm>
            <a:off x="1412776" y="5097016"/>
            <a:ext cx="3600400" cy="369332"/>
          </a:xfrm>
          <a:prstGeom prst="rect">
            <a:avLst/>
          </a:prstGeom>
          <a:noFill/>
        </p:spPr>
        <p:txBody>
          <a:bodyPr wrap="square" rtlCol="0">
            <a:spAutoFit/>
          </a:bodyPr>
          <a:lstStyle/>
          <a:p>
            <a:r>
              <a:rPr lang="fr-FR" b="1" dirty="0" smtClean="0">
                <a:solidFill>
                  <a:srgbClr val="FF0000"/>
                </a:solidFill>
              </a:rPr>
              <a:t>Nouvelle formule de vaccination </a:t>
            </a:r>
            <a:endParaRPr lang="fr-FR" b="1" dirty="0">
              <a:solidFill>
                <a:srgbClr val="FF0000"/>
              </a:solidFill>
            </a:endParaRPr>
          </a:p>
        </p:txBody>
      </p:sp>
      <p:sp>
        <p:nvSpPr>
          <p:cNvPr id="24" name="ZoneTexte 23"/>
          <p:cNvSpPr txBox="1"/>
          <p:nvPr/>
        </p:nvSpPr>
        <p:spPr>
          <a:xfrm>
            <a:off x="332656" y="5601072"/>
            <a:ext cx="6120680" cy="3600986"/>
          </a:xfrm>
          <a:prstGeom prst="rect">
            <a:avLst/>
          </a:prstGeom>
          <a:noFill/>
        </p:spPr>
        <p:txBody>
          <a:bodyPr wrap="square" rtlCol="0">
            <a:spAutoFit/>
          </a:bodyPr>
          <a:lstStyle/>
          <a:p>
            <a:pPr algn="just"/>
            <a:r>
              <a:rPr lang="fr-FR" sz="1200" b="1" dirty="0" smtClean="0"/>
              <a:t>Selon les dernières directives gouvernementales, depuis le 10 mai, toute personne de plus de 50 ans peut se faire vacciner avec le produit de Pfizer ou de </a:t>
            </a:r>
            <a:r>
              <a:rPr lang="fr-FR" sz="1200" b="1" dirty="0" err="1" smtClean="0"/>
              <a:t>Moderna</a:t>
            </a:r>
            <a:r>
              <a:rPr lang="fr-FR" sz="1200" b="1" dirty="0" smtClean="0"/>
              <a:t>. </a:t>
            </a:r>
          </a:p>
          <a:p>
            <a:pPr algn="just"/>
            <a:r>
              <a:rPr lang="fr-FR" sz="1200" b="1" dirty="0" smtClean="0"/>
              <a:t>Le 11 mai, les adultes de plus de 18 ans pourront prendre rendez-vous le jour pour le lendemain sous réserve de doses non utilisées, soit sur </a:t>
            </a:r>
            <a:r>
              <a:rPr lang="fr-FR" sz="1200" b="1" dirty="0" err="1" smtClean="0"/>
              <a:t>Doctolib</a:t>
            </a:r>
            <a:r>
              <a:rPr lang="fr-FR" sz="1200" b="1" dirty="0" smtClean="0"/>
              <a:t> soit au  0805 021 400. L'objectif d'une ouverture de la vaccination à tous les adultes consentants le 15 juin, est maintenu.</a:t>
            </a:r>
          </a:p>
          <a:p>
            <a:pPr algn="just"/>
            <a:endParaRPr lang="fr-FR" sz="1200" dirty="0" smtClean="0"/>
          </a:p>
          <a:p>
            <a:pPr algn="just"/>
            <a:r>
              <a:rPr lang="fr-FR" sz="1200" b="1" dirty="0" smtClean="0"/>
              <a:t>Pour rappel</a:t>
            </a:r>
            <a:r>
              <a:rPr lang="fr-FR" sz="1200" dirty="0" smtClean="0"/>
              <a:t>, à la date d’aujourd’hui, les vaccins </a:t>
            </a:r>
            <a:r>
              <a:rPr lang="fr-FR" sz="1200" dirty="0" err="1" smtClean="0"/>
              <a:t>Moderna</a:t>
            </a:r>
            <a:r>
              <a:rPr lang="fr-FR" sz="1200" dirty="0" smtClean="0"/>
              <a:t>, </a:t>
            </a:r>
            <a:r>
              <a:rPr lang="fr-FR" sz="1200" dirty="0" err="1" smtClean="0"/>
              <a:t>AstraZeneca</a:t>
            </a:r>
            <a:r>
              <a:rPr lang="fr-FR" sz="1200" dirty="0" smtClean="0"/>
              <a:t> et Janssen n’ont pas encore d’autorisation de mise sur le marché (AMM) pour les personnes de moins de 18 ans et le vaccin Pfizer-</a:t>
            </a:r>
            <a:r>
              <a:rPr lang="fr-FR" sz="1200" dirty="0" err="1" smtClean="0"/>
              <a:t>BioNtech</a:t>
            </a:r>
            <a:r>
              <a:rPr lang="fr-FR" sz="1200" dirty="0" smtClean="0"/>
              <a:t> n’a pas cette AMM non plus,  pour les personnes de moins de 16 ans. </a:t>
            </a:r>
          </a:p>
          <a:p>
            <a:pPr algn="just"/>
            <a:endParaRPr lang="fr-FR" sz="1200" dirty="0" smtClean="0"/>
          </a:p>
          <a:p>
            <a:pPr algn="just"/>
            <a:r>
              <a:rPr lang="fr-FR" sz="1200" dirty="0" smtClean="0"/>
              <a:t>                           Avec Pfizer-</a:t>
            </a:r>
            <a:r>
              <a:rPr lang="fr-FR" sz="1200" dirty="0" err="1" smtClean="0"/>
              <a:t>BioNtech</a:t>
            </a:r>
            <a:r>
              <a:rPr lang="fr-FR" sz="1200" dirty="0" smtClean="0"/>
              <a:t> et </a:t>
            </a:r>
            <a:r>
              <a:rPr lang="fr-FR" sz="1200" dirty="0" err="1" smtClean="0"/>
              <a:t>Moderna</a:t>
            </a:r>
            <a:r>
              <a:rPr lang="fr-FR" sz="1200" dirty="0" smtClean="0"/>
              <a:t> on se fait vacciner dans les hôpitaux et les</a:t>
            </a:r>
          </a:p>
          <a:p>
            <a:pPr algn="just"/>
            <a:r>
              <a:rPr lang="fr-FR" sz="1200" dirty="0" smtClean="0"/>
              <a:t>                           centres</a:t>
            </a:r>
          </a:p>
          <a:p>
            <a:pPr algn="just"/>
            <a:endParaRPr lang="fr-FR" sz="1200" dirty="0" smtClean="0"/>
          </a:p>
          <a:p>
            <a:pPr algn="just"/>
            <a:r>
              <a:rPr lang="fr-FR" sz="1200" dirty="0" smtClean="0"/>
              <a:t>                           Avec </a:t>
            </a:r>
            <a:r>
              <a:rPr lang="fr-FR" sz="1200" dirty="0" err="1" smtClean="0"/>
              <a:t>AstraZeneca</a:t>
            </a:r>
            <a:r>
              <a:rPr lang="fr-FR" sz="1200" dirty="0" smtClean="0"/>
              <a:t> et Janssen on peut se faire vacciner auprès du médecin  généraliste, du médecin du travail, ou auprès de pharmaciens, sages-femmes et                         infirmiers ou en centre de vaccination et pour toute personne de plus de 55 ans.</a:t>
            </a:r>
          </a:p>
          <a:p>
            <a:pPr lvl="0" algn="just"/>
            <a:endParaRPr lang="fr-FR" sz="1200" dirty="0" smtClean="0"/>
          </a:p>
          <a:p>
            <a:r>
              <a:rPr lang="fr-FR" sz="1200" dirty="0" smtClean="0"/>
              <a:t>   </a:t>
            </a:r>
            <a:endParaRPr lang="fr-FR" sz="1200" dirty="0"/>
          </a:p>
        </p:txBody>
      </p:sp>
      <p:sp>
        <p:nvSpPr>
          <p:cNvPr id="27" name="Flèche droite 26"/>
          <p:cNvSpPr/>
          <p:nvPr/>
        </p:nvSpPr>
        <p:spPr>
          <a:xfrm>
            <a:off x="332656" y="7617296"/>
            <a:ext cx="864096" cy="26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droite 28"/>
          <p:cNvSpPr/>
          <p:nvPr/>
        </p:nvSpPr>
        <p:spPr>
          <a:xfrm>
            <a:off x="332656" y="8121352"/>
            <a:ext cx="864096" cy="26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z="800" dirty="0" smtClean="0"/>
              <a:t>HD mai 2021</a:t>
            </a:r>
            <a:endParaRPr lang="fr-FR" sz="800" dirty="0"/>
          </a:p>
        </p:txBody>
      </p:sp>
      <p:sp>
        <p:nvSpPr>
          <p:cNvPr id="3" name="Espace réservé du numéro de diapositive 2"/>
          <p:cNvSpPr>
            <a:spLocks noGrp="1"/>
          </p:cNvSpPr>
          <p:nvPr>
            <p:ph type="sldNum" sz="quarter" idx="12"/>
          </p:nvPr>
        </p:nvSpPr>
        <p:spPr/>
        <p:txBody>
          <a:bodyPr/>
          <a:lstStyle/>
          <a:p>
            <a:fld id="{BB3A6F6D-5E01-4013-BEB0-C8BC311FEC23}" type="slidenum">
              <a:rPr lang="fr-FR" smtClean="0"/>
              <a:pPr/>
              <a:t>2</a:t>
            </a:fld>
            <a:endParaRPr lang="fr-FR" dirty="0"/>
          </a:p>
        </p:txBody>
      </p:sp>
      <p:sp>
        <p:nvSpPr>
          <p:cNvPr id="4" name="ZoneTexte 3"/>
          <p:cNvSpPr txBox="1"/>
          <p:nvPr/>
        </p:nvSpPr>
        <p:spPr>
          <a:xfrm>
            <a:off x="1844824" y="5673080"/>
            <a:ext cx="4824536" cy="3785652"/>
          </a:xfrm>
          <a:prstGeom prst="rect">
            <a:avLst/>
          </a:prstGeom>
          <a:noFill/>
        </p:spPr>
        <p:txBody>
          <a:bodyPr wrap="square" rtlCol="0">
            <a:spAutoFit/>
          </a:bodyPr>
          <a:lstStyle/>
          <a:p>
            <a:pPr algn="just"/>
            <a:r>
              <a:rPr lang="fr-FR" sz="1200" dirty="0" smtClean="0"/>
              <a:t>La TH, taxe d'habitation, contribue au financement des équipements collectifs, des subventions aux associations, aux écoles  et au financement des services rendus aux habitants. Elle est calculée selon la</a:t>
            </a:r>
            <a:r>
              <a:rPr lang="fr-FR" sz="1200" b="1" dirty="0" smtClean="0"/>
              <a:t> </a:t>
            </a:r>
            <a:r>
              <a:rPr lang="fr-FR" sz="1200" dirty="0" smtClean="0"/>
              <a:t>valeur cadastrale</a:t>
            </a:r>
            <a:r>
              <a:rPr lang="fr-FR" sz="1200" b="1" dirty="0" smtClean="0"/>
              <a:t> </a:t>
            </a:r>
            <a:r>
              <a:rPr lang="fr-FR" sz="1200" dirty="0" smtClean="0"/>
              <a:t>de votre logement.</a:t>
            </a:r>
          </a:p>
          <a:p>
            <a:pPr algn="just"/>
            <a:r>
              <a:rPr lang="fr-FR" sz="1200" dirty="0" smtClean="0"/>
              <a:t>La loi de finances 2020 prévoit la suppression intégrale de la taxe d’habitation (TH) sur les résidences principales pour l’ensemble des foyers fiscaux en 2023 , c’est-à-dire qu’elle baissera d’un tiers en 2021, à nouveau d’un tiers en 2022 et disparaîtra en 2023.</a:t>
            </a:r>
          </a:p>
          <a:p>
            <a:pPr algn="just"/>
            <a:endParaRPr lang="fr-FR" sz="1200" dirty="0" smtClean="0"/>
          </a:p>
          <a:p>
            <a:pPr algn="just"/>
            <a:r>
              <a:rPr lang="fr-FR" sz="1200" dirty="0" smtClean="0"/>
              <a:t>Par délibération du 26.06.2020, le Conseil municipal a décidé de maintenir les taux d’imposition fonciers suivants : bâti 27,43 % et non bâti 51,97 %. Si vous remarquez sur votre document de taxe foncière un taux de référence beaucoup plus élevé que d’habitude, l’explication est la suivante : pour compenser la perte de recette que subit la commune en raison de la disparition de la TH, l’Etat a pris la décision de faire rajouter le taux départemental de la TFPB de 18,56 % au taux communal de 27,43 % , ce qui fait un total de  45,99 %.</a:t>
            </a:r>
          </a:p>
          <a:p>
            <a:pPr algn="ctr"/>
            <a:r>
              <a:rPr lang="fr-FR" sz="1200" b="1" dirty="0" smtClean="0">
                <a:solidFill>
                  <a:srgbClr val="FF0000"/>
                </a:solidFill>
              </a:rPr>
              <a:t>Pour le contribuable, l’opération est transparente et sans conséquence financière sur la part communale</a:t>
            </a:r>
          </a:p>
          <a:p>
            <a:r>
              <a:rPr lang="fr-FR" sz="1200" dirty="0" smtClean="0"/>
              <a:t> </a:t>
            </a:r>
            <a:endParaRPr lang="fr-FR" sz="1200" dirty="0"/>
          </a:p>
        </p:txBody>
      </p:sp>
      <p:pic>
        <p:nvPicPr>
          <p:cNvPr id="7" name="Image 6" descr="taxes.jpg"/>
          <p:cNvPicPr>
            <a:picLocks noChangeAspect="1"/>
          </p:cNvPicPr>
          <p:nvPr/>
        </p:nvPicPr>
        <p:blipFill>
          <a:blip r:embed="rId2" cstate="print"/>
          <a:stretch>
            <a:fillRect/>
          </a:stretch>
        </p:blipFill>
        <p:spPr>
          <a:xfrm>
            <a:off x="188640" y="6393160"/>
            <a:ext cx="1741714" cy="1905000"/>
          </a:xfrm>
          <a:prstGeom prst="rect">
            <a:avLst/>
          </a:prstGeom>
        </p:spPr>
      </p:pic>
      <p:sp>
        <p:nvSpPr>
          <p:cNvPr id="12" name="ZoneTexte 11"/>
          <p:cNvSpPr txBox="1"/>
          <p:nvPr/>
        </p:nvSpPr>
        <p:spPr>
          <a:xfrm rot="10800000" flipH="1" flipV="1">
            <a:off x="332656" y="3656856"/>
            <a:ext cx="6336704" cy="1415772"/>
          </a:xfrm>
          <a:prstGeom prst="rect">
            <a:avLst/>
          </a:prstGeom>
          <a:noFill/>
        </p:spPr>
        <p:txBody>
          <a:bodyPr wrap="square" rtlCol="0">
            <a:spAutoFit/>
          </a:bodyPr>
          <a:lstStyle/>
          <a:p>
            <a:r>
              <a:rPr lang="fr-FR" sz="1400" b="1" dirty="0" smtClean="0">
                <a:solidFill>
                  <a:srgbClr val="0070C0"/>
                </a:solidFill>
              </a:rPr>
              <a:t>Sécurité et agrément du centre bourg : une démarche participative </a:t>
            </a:r>
          </a:p>
          <a:p>
            <a:pPr algn="just"/>
            <a:r>
              <a:rPr lang="fr-FR" sz="1200" dirty="0" smtClean="0"/>
              <a:t>Nous poursuivons nos réunions avec les habitants  volontaires et disponibles, les plus proches du bourg,  sur l’aménagement du carrefour de la place de l’église afin de pouvoir réduire la vitesse en conservant l’esthétique de ce lieu. Nous apprécions leur participation active et leur attachement manifeste à leur commune. Les suggestions sont intéressantes et nous sommes conseillés dans nos réflexions par le CAUE, Conseil en architecture, urbanisme et environnement dont la prestation est gratuite pour la commune.</a:t>
            </a:r>
          </a:p>
        </p:txBody>
      </p:sp>
      <p:sp>
        <p:nvSpPr>
          <p:cNvPr id="10" name="Rectangle 9"/>
          <p:cNvSpPr/>
          <p:nvPr/>
        </p:nvSpPr>
        <p:spPr>
          <a:xfrm>
            <a:off x="1340768" y="704528"/>
            <a:ext cx="4234780" cy="369332"/>
          </a:xfrm>
          <a:prstGeom prst="rect">
            <a:avLst/>
          </a:prstGeom>
          <a:solidFill>
            <a:srgbClr val="0070C0"/>
          </a:solidFill>
        </p:spPr>
        <p:txBody>
          <a:bodyPr wrap="square">
            <a:spAutoFit/>
          </a:bodyPr>
          <a:lstStyle/>
          <a:p>
            <a:pPr algn="ctr"/>
            <a:r>
              <a:rPr lang="fr-FR" b="1" dirty="0" smtClean="0">
                <a:solidFill>
                  <a:schemeClr val="bg1"/>
                </a:solidFill>
              </a:rPr>
              <a:t>Attardons-nous un moment en mairie </a:t>
            </a:r>
          </a:p>
        </p:txBody>
      </p:sp>
      <p:sp>
        <p:nvSpPr>
          <p:cNvPr id="11" name="ZoneTexte 10"/>
          <p:cNvSpPr txBox="1"/>
          <p:nvPr/>
        </p:nvSpPr>
        <p:spPr>
          <a:xfrm>
            <a:off x="260648" y="1640632"/>
            <a:ext cx="6480720" cy="861774"/>
          </a:xfrm>
          <a:prstGeom prst="rect">
            <a:avLst/>
          </a:prstGeom>
          <a:noFill/>
        </p:spPr>
        <p:txBody>
          <a:bodyPr wrap="square" rtlCol="0">
            <a:spAutoFit/>
          </a:bodyPr>
          <a:lstStyle/>
          <a:p>
            <a:pPr algn="just"/>
            <a:r>
              <a:rPr lang="fr-FR" sz="1400" b="1" dirty="0" smtClean="0">
                <a:solidFill>
                  <a:srgbClr val="0070C0"/>
                </a:solidFill>
              </a:rPr>
              <a:t>Le personnel se renouvelle </a:t>
            </a:r>
            <a:r>
              <a:rPr lang="fr-FR" sz="1200" dirty="0" smtClean="0"/>
              <a:t>: Au départ en retraite de la précédente secrétaire de mairie  nous avons  confié cette fonction à Dominique </a:t>
            </a:r>
            <a:r>
              <a:rPr lang="fr-FR" sz="1200" dirty="0" err="1" smtClean="0"/>
              <a:t>Chaussy</a:t>
            </a:r>
            <a:r>
              <a:rPr lang="fr-FR" sz="1200" dirty="0" smtClean="0"/>
              <a:t> rédactrice, pour ses longes années dédiées au  service de la commune. Et pour succéder à Dominique,  au service de l’eau potable nous avons recruté Caroline Maillot.</a:t>
            </a:r>
            <a:endParaRPr lang="fr-FR" sz="1200" dirty="0"/>
          </a:p>
        </p:txBody>
      </p:sp>
      <p:sp>
        <p:nvSpPr>
          <p:cNvPr id="14" name="ZoneTexte 13"/>
          <p:cNvSpPr txBox="1"/>
          <p:nvPr/>
        </p:nvSpPr>
        <p:spPr>
          <a:xfrm>
            <a:off x="188640" y="5169024"/>
            <a:ext cx="6264696" cy="584775"/>
          </a:xfrm>
          <a:prstGeom prst="rect">
            <a:avLst/>
          </a:prstGeom>
          <a:noFill/>
        </p:spPr>
        <p:txBody>
          <a:bodyPr wrap="square" rtlCol="0">
            <a:spAutoFit/>
          </a:bodyPr>
          <a:lstStyle/>
          <a:p>
            <a:r>
              <a:rPr lang="fr-FR" sz="1400" b="1" dirty="0" smtClean="0">
                <a:solidFill>
                  <a:srgbClr val="0070C0"/>
                </a:solidFill>
              </a:rPr>
              <a:t>Taxe d’habitation TH et taxe foncière (bâti) TFPB</a:t>
            </a:r>
          </a:p>
          <a:p>
            <a:endParaRPr lang="fr-FR" dirty="0"/>
          </a:p>
        </p:txBody>
      </p:sp>
      <p:pic>
        <p:nvPicPr>
          <p:cNvPr id="15" name="Image 14" descr="centre bourg.jpg"/>
          <p:cNvPicPr>
            <a:picLocks noChangeAspect="1"/>
          </p:cNvPicPr>
          <p:nvPr/>
        </p:nvPicPr>
        <p:blipFill>
          <a:blip r:embed="rId3" cstate="print"/>
          <a:stretch>
            <a:fillRect/>
          </a:stretch>
        </p:blipFill>
        <p:spPr>
          <a:xfrm>
            <a:off x="2708919" y="2360713"/>
            <a:ext cx="1728193" cy="129614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2348880" y="9378598"/>
            <a:ext cx="2171700" cy="527402"/>
          </a:xfrm>
        </p:spPr>
        <p:txBody>
          <a:bodyPr/>
          <a:lstStyle/>
          <a:p>
            <a:r>
              <a:rPr lang="fr-FR" sz="800" dirty="0" smtClean="0"/>
              <a:t>HD mai 2021</a:t>
            </a:r>
            <a:endParaRPr lang="fr-FR" sz="800" dirty="0"/>
          </a:p>
        </p:txBody>
      </p:sp>
      <p:sp>
        <p:nvSpPr>
          <p:cNvPr id="3" name="Espace réservé du numéro de diapositive 2"/>
          <p:cNvSpPr>
            <a:spLocks noGrp="1"/>
          </p:cNvSpPr>
          <p:nvPr>
            <p:ph type="sldNum" sz="quarter" idx="12"/>
          </p:nvPr>
        </p:nvSpPr>
        <p:spPr/>
        <p:txBody>
          <a:bodyPr/>
          <a:lstStyle/>
          <a:p>
            <a:fld id="{BB3A6F6D-5E01-4013-BEB0-C8BC311FEC23}" type="slidenum">
              <a:rPr lang="fr-FR" smtClean="0"/>
              <a:pPr/>
              <a:t>3</a:t>
            </a:fld>
            <a:endParaRPr lang="fr-FR" dirty="0"/>
          </a:p>
        </p:txBody>
      </p:sp>
      <p:sp>
        <p:nvSpPr>
          <p:cNvPr id="6" name="ZoneTexte 5"/>
          <p:cNvSpPr txBox="1"/>
          <p:nvPr/>
        </p:nvSpPr>
        <p:spPr>
          <a:xfrm>
            <a:off x="2276872" y="1064568"/>
            <a:ext cx="4464496" cy="2123658"/>
          </a:xfrm>
          <a:prstGeom prst="rect">
            <a:avLst/>
          </a:prstGeom>
          <a:noFill/>
        </p:spPr>
        <p:txBody>
          <a:bodyPr wrap="square" rtlCol="0">
            <a:spAutoFit/>
          </a:bodyPr>
          <a:lstStyle/>
          <a:p>
            <a:pPr algn="just"/>
            <a:r>
              <a:rPr lang="fr-FR" sz="1200" dirty="0" smtClean="0"/>
              <a:t>Lorsque vous faites une demande de permis de construire, votre dossier est instruit à Montargis par l’AME, Agglomération montargoise et rives du Loing et ce suivi de dossier est un coût pour la commune. En complément de ce dépôt, des documents complémentaires vous  sont souvent demandés et si dans un délai de 3 mois ces éléments ne sont pas fournis, l’opération est à renouveler d’où un nouveau coût  pour la commune …</a:t>
            </a:r>
          </a:p>
          <a:p>
            <a:pPr algn="just"/>
            <a:r>
              <a:rPr lang="fr-FR" sz="1200" dirty="0" smtClean="0"/>
              <a:t>Merci par avance de bien vouloir respecter les temps  requis</a:t>
            </a:r>
            <a:r>
              <a:rPr lang="fr-FR" dirty="0" smtClean="0"/>
              <a:t> </a:t>
            </a:r>
            <a:r>
              <a:rPr lang="fr-FR" sz="1200" dirty="0" smtClean="0"/>
              <a:t>afin d’éviter cette dépense inutile.</a:t>
            </a:r>
            <a:endParaRPr lang="fr-FR" dirty="0" smtClean="0"/>
          </a:p>
          <a:p>
            <a:endParaRPr lang="fr-FR" dirty="0"/>
          </a:p>
        </p:txBody>
      </p:sp>
      <p:sp>
        <p:nvSpPr>
          <p:cNvPr id="7" name="ZoneTexte 6"/>
          <p:cNvSpPr txBox="1"/>
          <p:nvPr/>
        </p:nvSpPr>
        <p:spPr>
          <a:xfrm>
            <a:off x="2276872" y="3224808"/>
            <a:ext cx="4320480" cy="2677656"/>
          </a:xfrm>
          <a:prstGeom prst="rect">
            <a:avLst/>
          </a:prstGeom>
          <a:noFill/>
        </p:spPr>
        <p:txBody>
          <a:bodyPr wrap="square" rtlCol="0">
            <a:spAutoFit/>
          </a:bodyPr>
          <a:lstStyle/>
          <a:p>
            <a:pPr algn="just"/>
            <a:r>
              <a:rPr lang="fr-FR" sz="1200" dirty="0" smtClean="0"/>
              <a:t>La sécurité dans le village est un sujet qui revient souvent dans nos rencontres avec les habitants. Pour travailler correctement le sujet, nous avons rencontré des sociétés spécialisées pour optimiser cette protection tant au plan de l’efficacité qu’à celui du financement. Une démarche rationnelle nous a conduit à travailler en privilégiant  les points névralgiques, exemple : entrée de village, bourg, école, terrain de jeu, etc. </a:t>
            </a:r>
          </a:p>
          <a:p>
            <a:pPr algn="just"/>
            <a:r>
              <a:rPr lang="fr-FR" sz="1200" dirty="0" smtClean="0"/>
              <a:t>Les  caméras seront placées de manière à avoir un grand angle  de vue et il n’y a aucun esprit de surveillance dans ce procédé entouré de confidentialité. Selon une charte éthique et un contrôle de la CNIL, le stockage est limité dans le temps, pas de visionnage en direct sans réquisition de la police ou de la gendarmerie dont les enregistrements délictueux ne sont accessibles qu’aux personnes autorisées.</a:t>
            </a:r>
          </a:p>
        </p:txBody>
      </p:sp>
      <p:sp>
        <p:nvSpPr>
          <p:cNvPr id="8" name="ZoneTexte 7"/>
          <p:cNvSpPr txBox="1"/>
          <p:nvPr/>
        </p:nvSpPr>
        <p:spPr>
          <a:xfrm>
            <a:off x="260648" y="560512"/>
            <a:ext cx="2160240" cy="307777"/>
          </a:xfrm>
          <a:prstGeom prst="rect">
            <a:avLst/>
          </a:prstGeom>
          <a:noFill/>
        </p:spPr>
        <p:txBody>
          <a:bodyPr wrap="square" rtlCol="0">
            <a:spAutoFit/>
          </a:bodyPr>
          <a:lstStyle/>
          <a:p>
            <a:r>
              <a:rPr lang="fr-FR" sz="1400" b="1" dirty="0" smtClean="0">
                <a:solidFill>
                  <a:srgbClr val="0070C0"/>
                </a:solidFill>
              </a:rPr>
              <a:t>Permis de construire </a:t>
            </a:r>
            <a:endParaRPr lang="fr-FR" sz="1400" b="1" dirty="0">
              <a:solidFill>
                <a:srgbClr val="0070C0"/>
              </a:solidFill>
            </a:endParaRPr>
          </a:p>
        </p:txBody>
      </p:sp>
      <p:pic>
        <p:nvPicPr>
          <p:cNvPr id="9" name="Image 8" descr="18167_856_demande-formulaire-dossier-permis-de-656x383-2.jpg"/>
          <p:cNvPicPr>
            <a:picLocks noChangeAspect="1"/>
          </p:cNvPicPr>
          <p:nvPr/>
        </p:nvPicPr>
        <p:blipFill>
          <a:blip r:embed="rId2" cstate="print"/>
          <a:stretch>
            <a:fillRect/>
          </a:stretch>
        </p:blipFill>
        <p:spPr>
          <a:xfrm rot="20513365">
            <a:off x="406893" y="1375051"/>
            <a:ext cx="1728192" cy="1216355"/>
          </a:xfrm>
          <a:prstGeom prst="rect">
            <a:avLst/>
          </a:prstGeom>
          <a:ln>
            <a:noFill/>
          </a:ln>
          <a:effectLst>
            <a:outerShdw blurRad="292100" dist="139700" dir="2700000" algn="tl" rotWithShape="0">
              <a:srgbClr val="333333">
                <a:alpha val="65000"/>
              </a:srgbClr>
            </a:outerShdw>
          </a:effectLst>
        </p:spPr>
      </p:pic>
      <p:pic>
        <p:nvPicPr>
          <p:cNvPr id="10" name="Image 9" descr="caméra.jpg"/>
          <p:cNvPicPr>
            <a:picLocks noChangeAspect="1"/>
          </p:cNvPicPr>
          <p:nvPr/>
        </p:nvPicPr>
        <p:blipFill>
          <a:blip r:embed="rId3" cstate="print"/>
          <a:stretch>
            <a:fillRect/>
          </a:stretch>
        </p:blipFill>
        <p:spPr>
          <a:xfrm rot="20396673">
            <a:off x="492131" y="4188953"/>
            <a:ext cx="1639119" cy="1219912"/>
          </a:xfrm>
          <a:prstGeom prst="rect">
            <a:avLst/>
          </a:prstGeom>
          <a:ln>
            <a:noFill/>
          </a:ln>
          <a:effectLst>
            <a:outerShdw blurRad="292100" dist="139700" dir="2700000" algn="tl" rotWithShape="0">
              <a:srgbClr val="333333">
                <a:alpha val="65000"/>
              </a:srgbClr>
            </a:outerShdw>
          </a:effectLst>
        </p:spPr>
      </p:pic>
      <p:sp>
        <p:nvSpPr>
          <p:cNvPr id="11" name="ZoneTexte 10"/>
          <p:cNvSpPr txBox="1"/>
          <p:nvPr/>
        </p:nvSpPr>
        <p:spPr>
          <a:xfrm>
            <a:off x="2420888" y="6105128"/>
            <a:ext cx="1944216" cy="369332"/>
          </a:xfrm>
          <a:prstGeom prst="rect">
            <a:avLst/>
          </a:prstGeom>
          <a:solidFill>
            <a:srgbClr val="0070C0"/>
          </a:solidFill>
        </p:spPr>
        <p:txBody>
          <a:bodyPr wrap="square" rtlCol="0">
            <a:spAutoFit/>
          </a:bodyPr>
          <a:lstStyle/>
          <a:p>
            <a:pPr algn="ctr"/>
            <a:r>
              <a:rPr lang="fr-FR" dirty="0" smtClean="0">
                <a:solidFill>
                  <a:schemeClr val="bg1"/>
                </a:solidFill>
              </a:rPr>
              <a:t>Communication</a:t>
            </a:r>
            <a:endParaRPr lang="fr-FR" dirty="0">
              <a:solidFill>
                <a:schemeClr val="bg1"/>
              </a:solidFill>
            </a:endParaRPr>
          </a:p>
        </p:txBody>
      </p:sp>
      <p:sp>
        <p:nvSpPr>
          <p:cNvPr id="14" name="ZoneTexte 13"/>
          <p:cNvSpPr txBox="1"/>
          <p:nvPr/>
        </p:nvSpPr>
        <p:spPr>
          <a:xfrm>
            <a:off x="2420888" y="6681192"/>
            <a:ext cx="4176464" cy="2677656"/>
          </a:xfrm>
          <a:prstGeom prst="rect">
            <a:avLst/>
          </a:prstGeom>
          <a:noFill/>
        </p:spPr>
        <p:txBody>
          <a:bodyPr wrap="square" rtlCol="0">
            <a:spAutoFit/>
          </a:bodyPr>
          <a:lstStyle/>
          <a:p>
            <a:pPr algn="just"/>
            <a:r>
              <a:rPr lang="fr-FR" sz="1200" dirty="0" smtClean="0"/>
              <a:t>Le</a:t>
            </a:r>
            <a:r>
              <a:rPr lang="fr-FR" sz="1200" b="1" dirty="0" smtClean="0">
                <a:solidFill>
                  <a:srgbClr val="0070C0"/>
                </a:solidFill>
              </a:rPr>
              <a:t>  </a:t>
            </a:r>
            <a:r>
              <a:rPr lang="fr-FR" sz="1200" dirty="0" smtClean="0"/>
              <a:t>Département du Loiret, dans le cadre de son action en matière d’aménagement numérique sur son territoire, généralise progressivement l’accès des </a:t>
            </a:r>
            <a:r>
              <a:rPr lang="fr-FR" sz="1200" dirty="0" err="1" smtClean="0"/>
              <a:t>Loirétains</a:t>
            </a:r>
            <a:r>
              <a:rPr lang="fr-FR" sz="1200" dirty="0" smtClean="0"/>
              <a:t>, particuliers et entreprises, au très haut débit avec l’objectif d’une fibre à l’abonné (FFTH) </a:t>
            </a:r>
            <a:r>
              <a:rPr lang="fr-FR" sz="1200" b="1" dirty="0" smtClean="0"/>
              <a:t>au printemps 2023</a:t>
            </a:r>
            <a:r>
              <a:rPr lang="fr-FR" sz="1200" dirty="0" smtClean="0"/>
              <a:t>. (Annonce du Département) A cet effet, un NRO, nœud de raccordement optique, a été installé à Ferrières fin avril. Ce nœud  permettra d’alimenter les  armoires de rue, appelées PM, Points de Mutualisation de Fontenay, </a:t>
            </a:r>
            <a:r>
              <a:rPr lang="fr-FR" sz="1200" dirty="0" err="1" smtClean="0"/>
              <a:t>Nargis</a:t>
            </a:r>
            <a:r>
              <a:rPr lang="fr-FR" sz="1200" dirty="0" smtClean="0"/>
              <a:t>, </a:t>
            </a:r>
            <a:r>
              <a:rPr lang="fr-FR" sz="1200" dirty="0" err="1" smtClean="0"/>
              <a:t>Préfontaines</a:t>
            </a:r>
            <a:r>
              <a:rPr lang="fr-FR" sz="1200" dirty="0" smtClean="0"/>
              <a:t> et Griselles. Le réseau fibre permettra l’accès au THD, Très haut débit, au téléphone et à la télévision avec des débits 50 fois plus rapides que l’ADSL. Le grand public, les collectivités et les entreprises pourront souscrire au fournisseur d’accès de leur choix. </a:t>
            </a:r>
            <a:r>
              <a:rPr lang="fr-FR" sz="1200" dirty="0" err="1" smtClean="0"/>
              <a:t>Lysséo</a:t>
            </a:r>
            <a:r>
              <a:rPr lang="fr-FR" sz="1200" dirty="0" smtClean="0"/>
              <a:t> en a la délégation de service public.</a:t>
            </a:r>
            <a:endParaRPr lang="fr-FR" sz="1200" dirty="0"/>
          </a:p>
        </p:txBody>
      </p:sp>
      <p:pic>
        <p:nvPicPr>
          <p:cNvPr id="15" name="Image 14" descr="fibre.jpg"/>
          <p:cNvPicPr>
            <a:picLocks noChangeAspect="1"/>
          </p:cNvPicPr>
          <p:nvPr/>
        </p:nvPicPr>
        <p:blipFill>
          <a:blip r:embed="rId4" cstate="print"/>
          <a:stretch>
            <a:fillRect/>
          </a:stretch>
        </p:blipFill>
        <p:spPr>
          <a:xfrm rot="20725776">
            <a:off x="455826" y="7322855"/>
            <a:ext cx="1821412" cy="1212067"/>
          </a:xfrm>
          <a:prstGeom prst="rect">
            <a:avLst/>
          </a:prstGeom>
        </p:spPr>
      </p:pic>
      <p:sp>
        <p:nvSpPr>
          <p:cNvPr id="12" name="Flèche droite 11"/>
          <p:cNvSpPr/>
          <p:nvPr/>
        </p:nvSpPr>
        <p:spPr>
          <a:xfrm>
            <a:off x="404664" y="7977336"/>
            <a:ext cx="864096" cy="2686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76672" y="2936776"/>
            <a:ext cx="1728192" cy="307777"/>
          </a:xfrm>
          <a:prstGeom prst="rect">
            <a:avLst/>
          </a:prstGeom>
          <a:noFill/>
        </p:spPr>
        <p:txBody>
          <a:bodyPr wrap="square" rtlCol="0">
            <a:spAutoFit/>
          </a:bodyPr>
          <a:lstStyle/>
          <a:p>
            <a:r>
              <a:rPr lang="fr-FR" sz="1400" b="1" dirty="0" smtClean="0">
                <a:solidFill>
                  <a:srgbClr val="0070C0"/>
                </a:solidFill>
              </a:rPr>
              <a:t>Vidéo protection</a:t>
            </a:r>
            <a:endParaRPr lang="fr-FR" sz="1400" b="1"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z="800" dirty="0" smtClean="0"/>
              <a:t>HD mai 2021</a:t>
            </a:r>
            <a:endParaRPr lang="fr-FR" sz="800" dirty="0"/>
          </a:p>
        </p:txBody>
      </p:sp>
      <p:sp>
        <p:nvSpPr>
          <p:cNvPr id="3" name="Espace réservé du numéro de diapositive 2"/>
          <p:cNvSpPr>
            <a:spLocks noGrp="1"/>
          </p:cNvSpPr>
          <p:nvPr>
            <p:ph type="sldNum" sz="quarter" idx="12"/>
          </p:nvPr>
        </p:nvSpPr>
        <p:spPr/>
        <p:txBody>
          <a:bodyPr/>
          <a:lstStyle/>
          <a:p>
            <a:fld id="{BB3A6F6D-5E01-4013-BEB0-C8BC311FEC23}" type="slidenum">
              <a:rPr lang="fr-FR" smtClean="0"/>
              <a:pPr/>
              <a:t>4</a:t>
            </a:fld>
            <a:endParaRPr lang="fr-FR" dirty="0"/>
          </a:p>
        </p:txBody>
      </p:sp>
      <p:sp>
        <p:nvSpPr>
          <p:cNvPr id="7" name="ZoneTexte 6"/>
          <p:cNvSpPr txBox="1"/>
          <p:nvPr/>
        </p:nvSpPr>
        <p:spPr>
          <a:xfrm>
            <a:off x="404664" y="632520"/>
            <a:ext cx="6192688" cy="4185761"/>
          </a:xfrm>
          <a:prstGeom prst="rect">
            <a:avLst/>
          </a:prstGeom>
          <a:noFill/>
        </p:spPr>
        <p:txBody>
          <a:bodyPr wrap="square" rtlCol="0">
            <a:spAutoFit/>
          </a:bodyPr>
          <a:lstStyle/>
          <a:p>
            <a:r>
              <a:rPr lang="fr-FR" sz="1400" b="1" dirty="0" err="1" smtClean="0">
                <a:solidFill>
                  <a:srgbClr val="0070C0"/>
                </a:solidFill>
              </a:rPr>
              <a:t>Panneaupocket</a:t>
            </a:r>
            <a:endParaRPr lang="fr-FR" sz="1400" b="1" dirty="0" smtClean="0">
              <a:solidFill>
                <a:srgbClr val="0070C0"/>
              </a:solidFill>
            </a:endParaRPr>
          </a:p>
          <a:p>
            <a:pPr algn="just"/>
            <a:r>
              <a:rPr lang="fr-FR" sz="1200" dirty="0" smtClean="0"/>
              <a:t>Pour vous informer ou vous alerter en cas de besoin, nous avons plusieurs possibilités :</a:t>
            </a:r>
          </a:p>
          <a:p>
            <a:pPr algn="just">
              <a:buFont typeface="Arial" pitchFamily="34" charset="0"/>
              <a:buChar char="•"/>
            </a:pPr>
            <a:r>
              <a:rPr lang="fr-FR" sz="1200" dirty="0" smtClean="0"/>
              <a:t> le site communal : </a:t>
            </a:r>
            <a:r>
              <a:rPr lang="fr-FR" sz="1200" u="sng" dirty="0" smtClean="0">
                <a:solidFill>
                  <a:srgbClr val="0070C0"/>
                </a:solidFill>
              </a:rPr>
              <a:t>mairie-nargis.com</a:t>
            </a:r>
            <a:r>
              <a:rPr lang="fr-FR" sz="1200" dirty="0" smtClean="0"/>
              <a:t>, </a:t>
            </a:r>
          </a:p>
          <a:p>
            <a:pPr algn="just">
              <a:buFont typeface="Arial" pitchFamily="34" charset="0"/>
              <a:buChar char="•"/>
            </a:pPr>
            <a:r>
              <a:rPr lang="fr-FR" sz="1200" u="sng" dirty="0" smtClean="0">
                <a:solidFill>
                  <a:srgbClr val="0070C0"/>
                </a:solidFill>
              </a:rPr>
              <a:t>le SMS Mairie </a:t>
            </a:r>
            <a:r>
              <a:rPr lang="fr-FR" sz="1200" dirty="0" smtClean="0"/>
              <a:t>si vous avez donné votre numéro de téléphone portable et que nous utilisons lorsque nous souhaitons vous alerter.</a:t>
            </a:r>
          </a:p>
          <a:p>
            <a:pPr algn="just">
              <a:buFont typeface="Arial" pitchFamily="34" charset="0"/>
              <a:buChar char="•"/>
            </a:pPr>
            <a:r>
              <a:rPr lang="fr-FR" sz="1200" dirty="0" smtClean="0"/>
              <a:t>et le </a:t>
            </a:r>
            <a:r>
              <a:rPr lang="fr-FR" sz="1200" u="sng" dirty="0" err="1" smtClean="0">
                <a:solidFill>
                  <a:srgbClr val="0070C0"/>
                </a:solidFill>
              </a:rPr>
              <a:t>Facebook</a:t>
            </a:r>
            <a:r>
              <a:rPr lang="fr-FR" sz="1200" u="sng" dirty="0" smtClean="0">
                <a:solidFill>
                  <a:srgbClr val="0070C0"/>
                </a:solidFill>
              </a:rPr>
              <a:t> Ville de </a:t>
            </a:r>
            <a:r>
              <a:rPr lang="fr-FR" sz="1200" u="sng" dirty="0" err="1" smtClean="0">
                <a:solidFill>
                  <a:srgbClr val="0070C0"/>
                </a:solidFill>
              </a:rPr>
              <a:t>Nargis</a:t>
            </a:r>
            <a:r>
              <a:rPr lang="fr-FR" sz="1200" dirty="0" smtClean="0"/>
              <a:t> ;  chacun de ces moyens ayant ses atouts et ses « clients »</a:t>
            </a:r>
          </a:p>
          <a:p>
            <a:pPr algn="just"/>
            <a:r>
              <a:rPr lang="fr-FR" sz="1200" dirty="0" smtClean="0"/>
              <a:t>Nous mettons à présent  à votre disposition «</a:t>
            </a:r>
            <a:r>
              <a:rPr lang="fr-FR" sz="1200" b="1" dirty="0" smtClean="0"/>
              <a:t> </a:t>
            </a:r>
            <a:r>
              <a:rPr lang="fr-FR" sz="1200" b="1" dirty="0" err="1" smtClean="0"/>
              <a:t>Panneaupocket</a:t>
            </a:r>
            <a:r>
              <a:rPr lang="fr-FR" sz="1200" dirty="0" smtClean="0"/>
              <a:t> » qui est une application gratuite à télécharger sur votre téléphone </a:t>
            </a:r>
            <a:r>
              <a:rPr lang="fr-FR" sz="1200" b="1" dirty="0" smtClean="0"/>
              <a:t>sans création de compte et sans récolte de données personnelles</a:t>
            </a:r>
            <a:r>
              <a:rPr lang="fr-FR" sz="1200" dirty="0" smtClean="0"/>
              <a:t>.</a:t>
            </a:r>
          </a:p>
          <a:p>
            <a:pPr algn="just"/>
            <a:endParaRPr lang="fr-FR" sz="1200" dirty="0" smtClean="0"/>
          </a:p>
          <a:p>
            <a:pPr algn="just"/>
            <a:endParaRPr lang="fr-FR" sz="1200" dirty="0" smtClean="0"/>
          </a:p>
          <a:p>
            <a:pPr algn="just"/>
            <a:endParaRPr lang="fr-FR" sz="1200" dirty="0" smtClean="0"/>
          </a:p>
          <a:p>
            <a:pPr algn="just"/>
            <a:endParaRPr lang="fr-FR" sz="1200" dirty="0" smtClean="0"/>
          </a:p>
          <a:p>
            <a:pPr algn="just"/>
            <a:endParaRPr lang="fr-FR" sz="1200" dirty="0" smtClean="0"/>
          </a:p>
          <a:p>
            <a:pPr algn="just"/>
            <a:endParaRPr lang="fr-FR" sz="1200" dirty="0" smtClean="0"/>
          </a:p>
          <a:p>
            <a:pPr algn="just"/>
            <a:r>
              <a:rPr lang="fr-FR" sz="1200" dirty="0" smtClean="0"/>
              <a:t>« </a:t>
            </a:r>
            <a:r>
              <a:rPr lang="fr-FR" sz="1200" dirty="0" err="1" smtClean="0"/>
              <a:t>Panneaupocket</a:t>
            </a:r>
            <a:r>
              <a:rPr lang="fr-FR" sz="1200" dirty="0" smtClean="0"/>
              <a:t> » est comparable à un mini site de la commune,  disponible où que l’on soit.</a:t>
            </a:r>
          </a:p>
          <a:p>
            <a:pPr algn="just"/>
            <a:r>
              <a:rPr lang="fr-FR" sz="1200" dirty="0" smtClean="0"/>
              <a:t>Pour l’installer ouvrez votre store, votre magasin d’applications, cherchez dans les applis </a:t>
            </a:r>
            <a:r>
              <a:rPr lang="fr-FR" sz="1200" dirty="0" err="1" smtClean="0"/>
              <a:t>panneaupocket</a:t>
            </a:r>
            <a:r>
              <a:rPr lang="fr-FR" sz="1200" dirty="0" smtClean="0"/>
              <a:t>, ouvrez la, cherchez </a:t>
            </a:r>
            <a:r>
              <a:rPr lang="fr-FR" sz="1200" dirty="0" err="1" smtClean="0"/>
              <a:t>Nargis</a:t>
            </a:r>
            <a:r>
              <a:rPr lang="fr-FR" sz="1200" dirty="0" smtClean="0"/>
              <a:t> puis cliquer sur le petit cœur qui est à coté de </a:t>
            </a:r>
            <a:r>
              <a:rPr lang="fr-FR" sz="1200" dirty="0" err="1" smtClean="0"/>
              <a:t>Nargis</a:t>
            </a:r>
            <a:r>
              <a:rPr lang="fr-FR" sz="1200" dirty="0" smtClean="0"/>
              <a:t>  et c’est fini. Vous aurez désormais toutes les informations de la commune. </a:t>
            </a:r>
          </a:p>
          <a:p>
            <a:r>
              <a:rPr lang="fr-FR" sz="1200" dirty="0" smtClean="0"/>
              <a:t>« </a:t>
            </a:r>
            <a:r>
              <a:rPr lang="fr-FR" sz="1200" dirty="0" err="1" smtClean="0"/>
              <a:t>Panneaupocket</a:t>
            </a:r>
            <a:r>
              <a:rPr lang="fr-FR" sz="1200" dirty="0" smtClean="0"/>
              <a:t> » fonctionne sur </a:t>
            </a:r>
            <a:r>
              <a:rPr lang="fr-FR" sz="1200" dirty="0" err="1" smtClean="0"/>
              <a:t>smartphone</a:t>
            </a:r>
            <a:r>
              <a:rPr lang="fr-FR" sz="1200" dirty="0" smtClean="0"/>
              <a:t>, tablette , ordinateur. (app.panneaupocket.com). </a:t>
            </a:r>
          </a:p>
          <a:p>
            <a:pPr algn="just"/>
            <a:r>
              <a:rPr lang="fr-FR" sz="1200" dirty="0" smtClean="0"/>
              <a:t>Un </a:t>
            </a:r>
            <a:r>
              <a:rPr lang="fr-FR" sz="1200" dirty="0" err="1" smtClean="0"/>
              <a:t>flyer</a:t>
            </a:r>
            <a:r>
              <a:rPr lang="fr-FR" sz="1200" dirty="0" smtClean="0"/>
              <a:t> est joint à cette édition du L.I.E.N.</a:t>
            </a:r>
          </a:p>
          <a:p>
            <a:endParaRPr lang="fr-FR" sz="1200" dirty="0"/>
          </a:p>
        </p:txBody>
      </p:sp>
      <p:sp>
        <p:nvSpPr>
          <p:cNvPr id="8" name="ZoneTexte 7"/>
          <p:cNvSpPr txBox="1"/>
          <p:nvPr/>
        </p:nvSpPr>
        <p:spPr>
          <a:xfrm>
            <a:off x="1556792" y="5097016"/>
            <a:ext cx="3384376" cy="369332"/>
          </a:xfrm>
          <a:prstGeom prst="rect">
            <a:avLst/>
          </a:prstGeom>
          <a:solidFill>
            <a:srgbClr val="0070C0"/>
          </a:solidFill>
        </p:spPr>
        <p:txBody>
          <a:bodyPr wrap="square" rtlCol="0">
            <a:spAutoFit/>
          </a:bodyPr>
          <a:lstStyle/>
          <a:p>
            <a:pPr algn="ctr"/>
            <a:r>
              <a:rPr lang="fr-FR" sz="1400" b="1" dirty="0" smtClean="0">
                <a:solidFill>
                  <a:schemeClr val="bg1"/>
                </a:solidFill>
              </a:rPr>
              <a:t>Tout ça c’est bien beau, mais</a:t>
            </a:r>
            <a:r>
              <a:rPr lang="fr-FR" b="1" dirty="0" smtClean="0">
                <a:solidFill>
                  <a:schemeClr val="bg1"/>
                </a:solidFill>
              </a:rPr>
              <a:t>…</a:t>
            </a:r>
            <a:endParaRPr lang="fr-FR" b="1" dirty="0">
              <a:solidFill>
                <a:schemeClr val="bg1"/>
              </a:solidFill>
            </a:endParaRPr>
          </a:p>
        </p:txBody>
      </p:sp>
      <p:sp>
        <p:nvSpPr>
          <p:cNvPr id="9" name="ZoneTexte 8"/>
          <p:cNvSpPr txBox="1"/>
          <p:nvPr/>
        </p:nvSpPr>
        <p:spPr>
          <a:xfrm>
            <a:off x="116632" y="5889104"/>
            <a:ext cx="6597352" cy="1785104"/>
          </a:xfrm>
          <a:prstGeom prst="rect">
            <a:avLst/>
          </a:prstGeom>
          <a:noFill/>
        </p:spPr>
        <p:txBody>
          <a:bodyPr wrap="square" rtlCol="0">
            <a:spAutoFit/>
          </a:bodyPr>
          <a:lstStyle/>
          <a:p>
            <a:r>
              <a:rPr lang="fr-FR" sz="1400" b="1" dirty="0" smtClean="0">
                <a:solidFill>
                  <a:srgbClr val="0070C0"/>
                </a:solidFill>
              </a:rPr>
              <a:t>Vous dites : « L’informatique, j’y connais rien »</a:t>
            </a:r>
          </a:p>
          <a:p>
            <a:pPr algn="just"/>
            <a:r>
              <a:rPr lang="fr-FR" sz="1200" dirty="0" smtClean="0"/>
              <a:t>Qu’ à cela ne tienne : Le département lance une offre gratuite d’ </a:t>
            </a:r>
            <a:r>
              <a:rPr lang="fr-FR" sz="1200" b="1" dirty="0" smtClean="0"/>
              <a:t>ateliers numériques </a:t>
            </a:r>
            <a:r>
              <a:rPr lang="fr-FR" sz="1200" dirty="0" smtClean="0"/>
              <a:t>(informatiques) sur le territoire pour que  personne ne se sente perdu ou exclu mais que chacun se sente autonome.  </a:t>
            </a:r>
          </a:p>
          <a:p>
            <a:pPr algn="just"/>
            <a:r>
              <a:rPr lang="fr-FR" sz="1200" dirty="0" smtClean="0"/>
              <a:t>Le numérique permet d’accéder aux démarches administratives, de s’informer, de rapprocher les familles, de prendre des rendez vous de soins, de se distraire et de se cultiver.</a:t>
            </a:r>
          </a:p>
          <a:p>
            <a:pPr algn="just"/>
            <a:r>
              <a:rPr lang="fr-FR" sz="1200" dirty="0" smtClean="0"/>
              <a:t>Si vous êtes intéressé, un  formulaire d’inscription est disponible en mairie dans le </a:t>
            </a:r>
            <a:r>
              <a:rPr lang="fr-FR" sz="1200" dirty="0" err="1" smtClean="0"/>
              <a:t>booklet</a:t>
            </a:r>
            <a:r>
              <a:rPr lang="fr-FR" sz="1200" dirty="0" smtClean="0"/>
              <a:t> « Les ateliers numériques » ou en contactant les médiateurs au 06 25 27 32 16 ou 06 7376 62 67</a:t>
            </a:r>
          </a:p>
          <a:p>
            <a:endParaRPr lang="fr-FR" sz="1200" dirty="0" smtClean="0"/>
          </a:p>
          <a:p>
            <a:endParaRPr lang="fr-FR" sz="1200" dirty="0"/>
          </a:p>
        </p:txBody>
      </p:sp>
      <p:pic>
        <p:nvPicPr>
          <p:cNvPr id="10" name="Image 9" descr="panneau pocket.png"/>
          <p:cNvPicPr>
            <a:picLocks noChangeAspect="1"/>
          </p:cNvPicPr>
          <p:nvPr/>
        </p:nvPicPr>
        <p:blipFill>
          <a:blip r:embed="rId2" cstate="print"/>
          <a:stretch>
            <a:fillRect/>
          </a:stretch>
        </p:blipFill>
        <p:spPr>
          <a:xfrm>
            <a:off x="548680" y="2360712"/>
            <a:ext cx="964034" cy="864096"/>
          </a:xfrm>
          <a:prstGeom prst="rect">
            <a:avLst/>
          </a:prstGeom>
        </p:spPr>
      </p:pic>
      <p:pic>
        <p:nvPicPr>
          <p:cNvPr id="11" name="Image 10" descr="panneau-pocket2.jpg"/>
          <p:cNvPicPr>
            <a:picLocks noChangeAspect="1"/>
          </p:cNvPicPr>
          <p:nvPr/>
        </p:nvPicPr>
        <p:blipFill>
          <a:blip r:embed="rId3" cstate="print"/>
          <a:stretch>
            <a:fillRect/>
          </a:stretch>
        </p:blipFill>
        <p:spPr>
          <a:xfrm>
            <a:off x="2852936" y="2288704"/>
            <a:ext cx="3265714" cy="1080120"/>
          </a:xfrm>
          <a:prstGeom prst="rect">
            <a:avLst/>
          </a:prstGeom>
        </p:spPr>
      </p:pic>
      <p:pic>
        <p:nvPicPr>
          <p:cNvPr id="13" name="Image 12" descr="unnamed.jpg"/>
          <p:cNvPicPr>
            <a:picLocks noChangeAspect="1"/>
          </p:cNvPicPr>
          <p:nvPr/>
        </p:nvPicPr>
        <p:blipFill>
          <a:blip r:embed="rId4" cstate="print"/>
          <a:stretch>
            <a:fillRect/>
          </a:stretch>
        </p:blipFill>
        <p:spPr>
          <a:xfrm>
            <a:off x="2564904" y="7473280"/>
            <a:ext cx="1224136" cy="173617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z="800" dirty="0" smtClean="0"/>
              <a:t>HD mai 2021</a:t>
            </a:r>
            <a:endParaRPr lang="fr-FR" sz="800" dirty="0"/>
          </a:p>
        </p:txBody>
      </p:sp>
      <p:sp>
        <p:nvSpPr>
          <p:cNvPr id="3" name="Espace réservé du numéro de diapositive 2"/>
          <p:cNvSpPr>
            <a:spLocks noGrp="1"/>
          </p:cNvSpPr>
          <p:nvPr>
            <p:ph type="sldNum" sz="quarter" idx="12"/>
          </p:nvPr>
        </p:nvSpPr>
        <p:spPr/>
        <p:txBody>
          <a:bodyPr/>
          <a:lstStyle/>
          <a:p>
            <a:fld id="{BB3A6F6D-5E01-4013-BEB0-C8BC311FEC23}" type="slidenum">
              <a:rPr lang="fr-FR" smtClean="0"/>
              <a:pPr/>
              <a:t>5</a:t>
            </a:fld>
            <a:endParaRPr lang="fr-FR" dirty="0"/>
          </a:p>
        </p:txBody>
      </p:sp>
      <p:sp>
        <p:nvSpPr>
          <p:cNvPr id="4" name="ZoneTexte 3"/>
          <p:cNvSpPr txBox="1"/>
          <p:nvPr/>
        </p:nvSpPr>
        <p:spPr>
          <a:xfrm>
            <a:off x="1916832" y="632520"/>
            <a:ext cx="3024336" cy="307777"/>
          </a:xfrm>
          <a:prstGeom prst="rect">
            <a:avLst/>
          </a:prstGeom>
          <a:solidFill>
            <a:srgbClr val="0070C0"/>
          </a:solidFill>
        </p:spPr>
        <p:txBody>
          <a:bodyPr wrap="square" rtlCol="0">
            <a:spAutoFit/>
          </a:bodyPr>
          <a:lstStyle/>
          <a:p>
            <a:pPr algn="ctr"/>
            <a:r>
              <a:rPr lang="fr-FR" sz="1400" dirty="0" smtClean="0">
                <a:solidFill>
                  <a:schemeClr val="bg1"/>
                </a:solidFill>
              </a:rPr>
              <a:t>Cérémonies</a:t>
            </a:r>
            <a:endParaRPr lang="fr-FR" sz="1400" dirty="0">
              <a:solidFill>
                <a:schemeClr val="bg1"/>
              </a:solidFill>
            </a:endParaRPr>
          </a:p>
        </p:txBody>
      </p:sp>
      <p:sp>
        <p:nvSpPr>
          <p:cNvPr id="5" name="ZoneTexte 4"/>
          <p:cNvSpPr txBox="1"/>
          <p:nvPr/>
        </p:nvSpPr>
        <p:spPr>
          <a:xfrm>
            <a:off x="332656" y="1136576"/>
            <a:ext cx="6264696" cy="5632311"/>
          </a:xfrm>
          <a:prstGeom prst="rect">
            <a:avLst/>
          </a:prstGeom>
          <a:noFill/>
        </p:spPr>
        <p:txBody>
          <a:bodyPr wrap="square" rtlCol="0">
            <a:spAutoFit/>
          </a:bodyPr>
          <a:lstStyle/>
          <a:p>
            <a:pPr algn="just"/>
            <a:r>
              <a:rPr lang="fr-FR" sz="1200" b="1" dirty="0" smtClean="0"/>
              <a:t>Le 25 avril, </a:t>
            </a:r>
            <a:r>
              <a:rPr lang="fr-FR" sz="1200" dirty="0" smtClean="0"/>
              <a:t>la  Journée nationale du souvenir des victimes de la déportation a pour vocation de rappeler à tous ce drame historique majeur et les leçons qui s'en dégagent, pour que de tels faits ne se reproduisent plus. </a:t>
            </a:r>
            <a:r>
              <a:rPr lang="fr-FR" sz="1200" dirty="0" err="1" smtClean="0"/>
              <a:t>Nargis</a:t>
            </a:r>
            <a:r>
              <a:rPr lang="fr-FR" sz="1200" dirty="0" smtClean="0"/>
              <a:t> a été tristement concerné par la déportation des instituteurs Jeanne et Maurice Verdier et de Lilian </a:t>
            </a:r>
            <a:r>
              <a:rPr lang="fr-FR" sz="1200" dirty="0" err="1" smtClean="0"/>
              <a:t>Rolfe</a:t>
            </a:r>
            <a:r>
              <a:rPr lang="fr-FR" sz="1200" dirty="0" smtClean="0"/>
              <a:t> l’alliée anglaise, agent du SOE </a:t>
            </a:r>
            <a:r>
              <a:rPr lang="fr-FR" sz="1200" dirty="0" err="1" smtClean="0"/>
              <a:t>Special</a:t>
            </a:r>
            <a:r>
              <a:rPr lang="fr-FR" sz="1200" dirty="0" smtClean="0"/>
              <a:t> Operations </a:t>
            </a:r>
            <a:r>
              <a:rPr lang="fr-FR" sz="1200" dirty="0" err="1" smtClean="0"/>
              <a:t>Executive</a:t>
            </a:r>
            <a:r>
              <a:rPr lang="fr-FR" sz="1200" dirty="0" smtClean="0"/>
              <a:t>) qu’ils hébergeaient. Pour le 75</a:t>
            </a:r>
            <a:r>
              <a:rPr lang="fr-FR" sz="1200" baseline="30000" dirty="0" smtClean="0"/>
              <a:t>ème</a:t>
            </a:r>
            <a:r>
              <a:rPr lang="fr-FR" sz="1200" dirty="0" smtClean="0"/>
              <a:t> anniversaire de ce drame, l’AFMD 45, Association Française de la mémoire de la déportation avait  offert 2 rosiers et une plaque commémorative qui ont été plantés et posés dans la cour de l’ancienne école. La rose </a:t>
            </a:r>
            <a:r>
              <a:rPr lang="fr-FR" sz="1200" dirty="0" err="1" smtClean="0"/>
              <a:t>Ravensbruck</a:t>
            </a:r>
            <a:r>
              <a:rPr lang="fr-FR" sz="1200" dirty="0" smtClean="0"/>
              <a:t> a  été créée par Michel </a:t>
            </a:r>
            <a:r>
              <a:rPr lang="fr-FR" sz="1200" dirty="0" err="1" smtClean="0"/>
              <a:t>Kriloff</a:t>
            </a:r>
            <a:r>
              <a:rPr lang="fr-FR" sz="1200" dirty="0" smtClean="0"/>
              <a:t> ancien déporté lui-même et détenteur de nombreux titres de création florale. Le 25 avril dernier nous avons rendu hommage à ces héros qui ont fait de la France un pays libre.</a:t>
            </a:r>
          </a:p>
          <a:p>
            <a:pPr algn="just"/>
            <a:r>
              <a:rPr lang="fr-FR" sz="1200" dirty="0" smtClean="0"/>
              <a:t>La pandémie n’a pas permis une grande cérémonie mais le Conseil municipal était présent et une  belle  jardinière de </a:t>
            </a:r>
            <a:r>
              <a:rPr lang="fr-FR" sz="1200" dirty="0" err="1" smtClean="0"/>
              <a:t>dipladénias</a:t>
            </a:r>
            <a:r>
              <a:rPr lang="fr-FR" sz="1200" dirty="0" smtClean="0"/>
              <a:t> a été déposée par un très jeune garçon.</a:t>
            </a:r>
          </a:p>
          <a:p>
            <a:pPr algn="just"/>
            <a:endParaRPr lang="fr-FR" sz="1200" dirty="0" smtClean="0"/>
          </a:p>
          <a:p>
            <a:pPr algn="just"/>
            <a:endParaRPr lang="fr-FR" sz="1200" dirty="0" smtClean="0"/>
          </a:p>
          <a:p>
            <a:pPr algn="just"/>
            <a:endParaRPr lang="fr-FR" sz="1200" dirty="0" smtClean="0"/>
          </a:p>
          <a:p>
            <a:pPr algn="just"/>
            <a:endParaRPr lang="fr-FR" sz="1200" dirty="0" smtClean="0"/>
          </a:p>
          <a:p>
            <a:pPr algn="just"/>
            <a:endParaRPr lang="fr-FR" sz="1200" dirty="0" smtClean="0"/>
          </a:p>
          <a:p>
            <a:pPr algn="just"/>
            <a:endParaRPr lang="fr-FR" sz="1200" dirty="0" smtClean="0"/>
          </a:p>
          <a:p>
            <a:pPr algn="just"/>
            <a:endParaRPr lang="fr-FR" sz="1200" dirty="0" smtClean="0"/>
          </a:p>
          <a:p>
            <a:pPr algn="just"/>
            <a:endParaRPr lang="fr-FR" sz="1200" dirty="0" smtClean="0"/>
          </a:p>
          <a:p>
            <a:pPr algn="just"/>
            <a:endParaRPr lang="fr-FR" sz="1200" dirty="0" smtClean="0"/>
          </a:p>
          <a:p>
            <a:pPr algn="just"/>
            <a:r>
              <a:rPr lang="fr-FR" sz="1200" dirty="0" smtClean="0"/>
              <a:t>                                                    </a:t>
            </a:r>
          </a:p>
          <a:p>
            <a:pPr algn="just"/>
            <a:r>
              <a:rPr lang="fr-FR" sz="1200" dirty="0" smtClean="0"/>
              <a:t>La cérémonie du </a:t>
            </a:r>
            <a:r>
              <a:rPr lang="fr-FR" sz="1200" b="1" dirty="0" smtClean="0"/>
              <a:t>8 mai </a:t>
            </a:r>
            <a:r>
              <a:rPr lang="fr-FR" sz="1200" dirty="0" smtClean="0"/>
              <a:t>s’est encore déroulée sous restrictions sanitaires en comité restreint avec une simple lecture par Pascal De Temmerman maire, du discours de Geneviève </a:t>
            </a:r>
            <a:r>
              <a:rPr lang="fr-FR" sz="1200" dirty="0" err="1" smtClean="0"/>
              <a:t>Darrieussecq</a:t>
            </a:r>
            <a:r>
              <a:rPr lang="fr-FR" sz="1200" dirty="0" smtClean="0"/>
              <a:t>, Ministre déléguée auprès de la ministre des Armées, chargée de la Mémoire et des Anciens combattants. </a:t>
            </a:r>
            <a:r>
              <a:rPr lang="fr-FR" sz="1200" i="1" dirty="0" smtClean="0"/>
              <a:t>« … Etre vainqueur  fut rendu possible par le combat acharné des armées françaises et des armées alliées, par les Forces Françaises Libres qui jamais ne cessèrent la lutte, par le dévouement des résistants de l’intérieur, par chaque Française et Français qui a refusé l’abaissement de la France et la négation de ses valeurs. Notre gratitude demeure indéfectible. »</a:t>
            </a:r>
          </a:p>
          <a:p>
            <a:pPr algn="just"/>
            <a:r>
              <a:rPr lang="fr-FR" sz="1200" dirty="0" smtClean="0"/>
              <a:t>Pas de fanfare, pas de public, c’était un peu triste mais la Marseillaise chantée par le Conseil municipal était bien sentie.</a:t>
            </a:r>
            <a:endParaRPr lang="fr-FR" sz="1200" dirty="0"/>
          </a:p>
        </p:txBody>
      </p:sp>
      <p:pic>
        <p:nvPicPr>
          <p:cNvPr id="26" name="Image 25" descr="IMG_4355.JPG"/>
          <p:cNvPicPr>
            <a:picLocks noChangeAspect="1"/>
          </p:cNvPicPr>
          <p:nvPr/>
        </p:nvPicPr>
        <p:blipFill>
          <a:blip r:embed="rId3" cstate="print"/>
          <a:stretch>
            <a:fillRect/>
          </a:stretch>
        </p:blipFill>
        <p:spPr>
          <a:xfrm>
            <a:off x="1988840" y="3440832"/>
            <a:ext cx="2554718" cy="1296144"/>
          </a:xfrm>
          <a:prstGeom prst="rect">
            <a:avLst/>
          </a:prstGeom>
          <a:ln>
            <a:noFill/>
          </a:ln>
          <a:effectLst>
            <a:outerShdw blurRad="292100" dist="139700" dir="2700000" algn="tl" rotWithShape="0">
              <a:srgbClr val="333333">
                <a:alpha val="65000"/>
              </a:srgbClr>
            </a:outerShdw>
          </a:effectLst>
        </p:spPr>
      </p:pic>
      <p:pic>
        <p:nvPicPr>
          <p:cNvPr id="28" name="Image 27" descr="IMG_4466.JPG"/>
          <p:cNvPicPr>
            <a:picLocks noChangeAspect="1"/>
          </p:cNvPicPr>
          <p:nvPr/>
        </p:nvPicPr>
        <p:blipFill>
          <a:blip r:embed="rId4" cstate="print"/>
          <a:stretch>
            <a:fillRect/>
          </a:stretch>
        </p:blipFill>
        <p:spPr>
          <a:xfrm>
            <a:off x="1484784" y="6753200"/>
            <a:ext cx="1080120" cy="1298276"/>
          </a:xfrm>
          <a:prstGeom prst="rect">
            <a:avLst/>
          </a:prstGeom>
          <a:ln>
            <a:noFill/>
          </a:ln>
          <a:effectLst>
            <a:outerShdw blurRad="292100" dist="139700" dir="2700000" algn="tl" rotWithShape="0">
              <a:srgbClr val="333333">
                <a:alpha val="65000"/>
              </a:srgbClr>
            </a:outerShdw>
          </a:effectLst>
        </p:spPr>
      </p:pic>
      <p:pic>
        <p:nvPicPr>
          <p:cNvPr id="30" name="Image 29" descr="IMG_4469.JPG"/>
          <p:cNvPicPr>
            <a:picLocks noChangeAspect="1"/>
          </p:cNvPicPr>
          <p:nvPr/>
        </p:nvPicPr>
        <p:blipFill>
          <a:blip r:embed="rId5" cstate="print"/>
          <a:stretch>
            <a:fillRect/>
          </a:stretch>
        </p:blipFill>
        <p:spPr>
          <a:xfrm>
            <a:off x="3789040" y="6609184"/>
            <a:ext cx="2146356" cy="1635319"/>
          </a:xfrm>
          <a:prstGeom prst="rect">
            <a:avLst/>
          </a:prstGeom>
          <a:ln>
            <a:noFill/>
          </a:ln>
          <a:effectLst>
            <a:outerShdw blurRad="292100" dist="139700" dir="2700000" algn="tl" rotWithShape="0">
              <a:srgbClr val="333333">
                <a:alpha val="65000"/>
              </a:srgbClr>
            </a:outerShdw>
          </a:effectLst>
        </p:spPr>
      </p:pic>
      <p:sp>
        <p:nvSpPr>
          <p:cNvPr id="31" name="ZoneTexte 30"/>
          <p:cNvSpPr txBox="1"/>
          <p:nvPr/>
        </p:nvSpPr>
        <p:spPr>
          <a:xfrm>
            <a:off x="692696" y="8625408"/>
            <a:ext cx="5760640" cy="110799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fr-FR" sz="1400" b="1" dirty="0" smtClean="0"/>
              <a:t>Emploi jeune </a:t>
            </a:r>
            <a:r>
              <a:rPr lang="fr-FR" b="1" dirty="0" smtClean="0"/>
              <a:t>: </a:t>
            </a:r>
            <a:r>
              <a:rPr lang="fr-FR" sz="1200" b="1" dirty="0" smtClean="0"/>
              <a:t>nous recherchons un  étudiant  ou un jeune pour relever les compteurs d’eau de la commune. Il faut être consciencieux, dynamique, avoir  le sens du relationnel  et ne pas craindre  de soulever parfois des charges un peu lourdes. Si le poste vous intéresse, envoyer ou déposer CV et lettre de motivation à la mairie. Il s’agit d’un CDD pour le mois de juin 2021.  Nous vous remercions de lui réserver  bon accueil.</a:t>
            </a:r>
            <a:endParaRPr lang="fr-FR" b="1" dirty="0"/>
          </a:p>
        </p:txBody>
      </p:sp>
      <p:pic>
        <p:nvPicPr>
          <p:cNvPr id="32" name="Image 31" descr="flash.jpg"/>
          <p:cNvPicPr>
            <a:picLocks noChangeAspect="1"/>
          </p:cNvPicPr>
          <p:nvPr/>
        </p:nvPicPr>
        <p:blipFill>
          <a:blip r:embed="rId6" cstate="print"/>
          <a:stretch>
            <a:fillRect/>
          </a:stretch>
        </p:blipFill>
        <p:spPr>
          <a:xfrm rot="20614502">
            <a:off x="276810" y="7963756"/>
            <a:ext cx="1034143" cy="772886"/>
          </a:xfrm>
          <a:prstGeom prst="rect">
            <a:avLst/>
          </a:prstGeom>
        </p:spPr>
      </p:pic>
      <p:sp>
        <p:nvSpPr>
          <p:cNvPr id="18" name="ZoneTexte 17"/>
          <p:cNvSpPr txBox="1"/>
          <p:nvPr/>
        </p:nvSpPr>
        <p:spPr>
          <a:xfrm>
            <a:off x="6425952" y="9561512"/>
            <a:ext cx="432048" cy="215444"/>
          </a:xfrm>
          <a:prstGeom prst="rect">
            <a:avLst/>
          </a:prstGeom>
          <a:noFill/>
        </p:spPr>
        <p:txBody>
          <a:bodyPr wrap="square" rtlCol="0">
            <a:spAutoFit/>
          </a:bodyPr>
          <a:lstStyle/>
          <a:p>
            <a:r>
              <a:rPr lang="fr-FR" sz="800" dirty="0" smtClean="0"/>
              <a:t>5</a:t>
            </a:r>
            <a:endParaRPr lang="fr-FR" sz="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dirty="0" smtClean="0"/>
              <a:t>HD mai </a:t>
            </a:r>
            <a:r>
              <a:rPr lang="fr-FR" sz="800" dirty="0" smtClean="0"/>
              <a:t>2021</a:t>
            </a:r>
            <a:endParaRPr lang="fr-FR" dirty="0"/>
          </a:p>
        </p:txBody>
      </p:sp>
      <p:sp>
        <p:nvSpPr>
          <p:cNvPr id="3" name="Espace réservé du numéro de diapositive 2"/>
          <p:cNvSpPr>
            <a:spLocks noGrp="1"/>
          </p:cNvSpPr>
          <p:nvPr>
            <p:ph type="sldNum" sz="quarter" idx="12"/>
          </p:nvPr>
        </p:nvSpPr>
        <p:spPr/>
        <p:txBody>
          <a:bodyPr/>
          <a:lstStyle/>
          <a:p>
            <a:fld id="{BB3A6F6D-5E01-4013-BEB0-C8BC311FEC23}" type="slidenum">
              <a:rPr lang="fr-FR" smtClean="0"/>
              <a:pPr/>
              <a:t>6</a:t>
            </a:fld>
            <a:endParaRPr lang="fr-FR" dirty="0"/>
          </a:p>
        </p:txBody>
      </p:sp>
      <p:sp>
        <p:nvSpPr>
          <p:cNvPr id="4" name="ZoneTexte 3"/>
          <p:cNvSpPr txBox="1"/>
          <p:nvPr/>
        </p:nvSpPr>
        <p:spPr>
          <a:xfrm>
            <a:off x="260648" y="1064568"/>
            <a:ext cx="629208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1200" dirty="0" smtClean="0"/>
              <a:t>Le CCAS est très vigilant à  l’isolement des personnes seules et fragiles.  Si vous êtes dans ce cas  nous avons besoin de vous enregistrer sur une liste en cas de canicule ou de grand froid. Cette liste absolument confidentielle nous est demandée par la Préfecture, et nous permet de mieux vous connaître. En cas de besoin elle nous permettra de vous apporter assistance ou a minima, un peu de réconfort.  Faites vous connaître en mairie pour que l’on vous inscrive. Tel : 02 38 26 03 04</a:t>
            </a:r>
          </a:p>
        </p:txBody>
      </p:sp>
      <p:sp>
        <p:nvSpPr>
          <p:cNvPr id="5" name="ZoneTexte 4"/>
          <p:cNvSpPr txBox="1"/>
          <p:nvPr/>
        </p:nvSpPr>
        <p:spPr>
          <a:xfrm>
            <a:off x="1916832" y="488504"/>
            <a:ext cx="3024336" cy="307777"/>
          </a:xfrm>
          <a:prstGeom prst="rect">
            <a:avLst/>
          </a:prstGeom>
          <a:solidFill>
            <a:srgbClr val="0070C0"/>
          </a:solidFill>
        </p:spPr>
        <p:txBody>
          <a:bodyPr wrap="square" rtlCol="0">
            <a:spAutoFit/>
          </a:bodyPr>
          <a:lstStyle/>
          <a:p>
            <a:pPr algn="ctr"/>
            <a:r>
              <a:rPr lang="fr-FR" sz="1400" dirty="0" smtClean="0">
                <a:solidFill>
                  <a:schemeClr val="bg1"/>
                </a:solidFill>
              </a:rPr>
              <a:t>Actions sociales et solidaires </a:t>
            </a:r>
            <a:endParaRPr lang="fr-FR" sz="1400" dirty="0">
              <a:solidFill>
                <a:schemeClr val="bg1"/>
              </a:solidFill>
            </a:endParaRPr>
          </a:p>
        </p:txBody>
      </p:sp>
      <p:sp>
        <p:nvSpPr>
          <p:cNvPr id="6" name="ZoneTexte 5"/>
          <p:cNvSpPr txBox="1"/>
          <p:nvPr/>
        </p:nvSpPr>
        <p:spPr>
          <a:xfrm>
            <a:off x="260648" y="2288704"/>
            <a:ext cx="6408712" cy="2031325"/>
          </a:xfrm>
          <a:prstGeom prst="rect">
            <a:avLst/>
          </a:prstGeom>
          <a:noFill/>
        </p:spPr>
        <p:txBody>
          <a:bodyPr wrap="square" rtlCol="0">
            <a:spAutoFit/>
          </a:bodyPr>
          <a:lstStyle/>
          <a:p>
            <a:pPr algn="just"/>
            <a:r>
              <a:rPr lang="fr-FR" sz="1400" b="1" dirty="0" smtClean="0">
                <a:solidFill>
                  <a:srgbClr val="0070C0"/>
                </a:solidFill>
              </a:rPr>
              <a:t> ORPADAM </a:t>
            </a:r>
            <a:r>
              <a:rPr lang="fr-FR" sz="1200" dirty="0" smtClean="0"/>
              <a:t>L’office des retraités et des personnes âgées de l’agglomération montargoise  propose des  actions  de  prévention  en faveur du « Bien vieillir ». Ces ateliers  traitent du bien être, du sommeil, du corps et de la mémoire, de l’informatique et de la prévention routière. Vous pouvez choisir l’un de ces ateliers en cochant votre préférence sur le document joint  et en le revoyant à l’adresse indiquée ou en  téléphonant à : </a:t>
            </a:r>
          </a:p>
          <a:p>
            <a:endParaRPr lang="fr-FR" sz="1200" dirty="0" smtClean="0"/>
          </a:p>
          <a:p>
            <a:endParaRPr lang="fr-FR" sz="1200" dirty="0" smtClean="0"/>
          </a:p>
          <a:p>
            <a:r>
              <a:rPr lang="fr-FR" sz="1600" dirty="0" smtClean="0"/>
              <a:t>                                                                         </a:t>
            </a:r>
          </a:p>
          <a:p>
            <a:r>
              <a:rPr lang="fr-FR" sz="1200" dirty="0" smtClean="0"/>
              <a:t>                                                                 </a:t>
            </a:r>
          </a:p>
          <a:p>
            <a:r>
              <a:rPr lang="fr-FR" sz="1200" dirty="0" smtClean="0"/>
              <a:t> </a:t>
            </a:r>
            <a:endParaRPr lang="fr-FR" sz="1200" dirty="0"/>
          </a:p>
        </p:txBody>
      </p:sp>
      <p:pic>
        <p:nvPicPr>
          <p:cNvPr id="12" name="Image 11" descr="logo-baseline.jpg"/>
          <p:cNvPicPr>
            <a:picLocks noChangeAspect="1"/>
          </p:cNvPicPr>
          <p:nvPr/>
        </p:nvPicPr>
        <p:blipFill>
          <a:blip r:embed="rId2" cstate="print"/>
          <a:stretch>
            <a:fillRect/>
          </a:stretch>
        </p:blipFill>
        <p:spPr>
          <a:xfrm>
            <a:off x="1124744" y="3440832"/>
            <a:ext cx="2304256" cy="599010"/>
          </a:xfrm>
          <a:prstGeom prst="rect">
            <a:avLst/>
          </a:prstGeom>
        </p:spPr>
      </p:pic>
      <p:sp>
        <p:nvSpPr>
          <p:cNvPr id="14" name="ZoneTexte 13"/>
          <p:cNvSpPr txBox="1"/>
          <p:nvPr/>
        </p:nvSpPr>
        <p:spPr>
          <a:xfrm>
            <a:off x="1412776" y="4160912"/>
            <a:ext cx="4320480" cy="584775"/>
          </a:xfrm>
          <a:prstGeom prst="rect">
            <a:avLst/>
          </a:prstGeom>
          <a:solidFill>
            <a:schemeClr val="accent6">
              <a:lumMod val="75000"/>
            </a:schemeClr>
          </a:solidFill>
        </p:spPr>
        <p:txBody>
          <a:bodyPr wrap="square" rtlCol="0">
            <a:spAutoFit/>
          </a:bodyPr>
          <a:lstStyle/>
          <a:p>
            <a:pPr algn="ctr"/>
            <a:r>
              <a:rPr lang="fr-FR" sz="2000" b="1" dirty="0" smtClean="0">
                <a:solidFill>
                  <a:schemeClr val="bg1"/>
                </a:solidFill>
              </a:rPr>
              <a:t>Enfin un peu de réjouissance </a:t>
            </a:r>
            <a:r>
              <a:rPr lang="fr-FR" sz="1400" b="1" dirty="0" smtClean="0">
                <a:solidFill>
                  <a:schemeClr val="bg1"/>
                </a:solidFill>
              </a:rPr>
              <a:t>!</a:t>
            </a:r>
          </a:p>
          <a:p>
            <a:pPr algn="ctr"/>
            <a:r>
              <a:rPr lang="fr-FR" sz="1100" b="1" dirty="0" smtClean="0">
                <a:solidFill>
                  <a:schemeClr val="bg1"/>
                </a:solidFill>
              </a:rPr>
              <a:t>Sous réserve d’accord préfectoral</a:t>
            </a:r>
            <a:endParaRPr lang="fr-FR" sz="1100" b="1" dirty="0">
              <a:solidFill>
                <a:schemeClr val="bg1"/>
              </a:solidFill>
            </a:endParaRPr>
          </a:p>
        </p:txBody>
      </p:sp>
      <p:sp>
        <p:nvSpPr>
          <p:cNvPr id="15" name="ZoneTexte 14"/>
          <p:cNvSpPr txBox="1"/>
          <p:nvPr/>
        </p:nvSpPr>
        <p:spPr>
          <a:xfrm>
            <a:off x="260648" y="4880992"/>
            <a:ext cx="4248472" cy="492443"/>
          </a:xfrm>
          <a:prstGeom prst="rect">
            <a:avLst/>
          </a:prstGeom>
          <a:noFill/>
        </p:spPr>
        <p:txBody>
          <a:bodyPr wrap="square" rtlCol="0">
            <a:spAutoFit/>
          </a:bodyPr>
          <a:lstStyle/>
          <a:p>
            <a:r>
              <a:rPr lang="fr-FR" sz="1400" b="1" dirty="0" smtClean="0">
                <a:solidFill>
                  <a:srgbClr val="0070C0"/>
                </a:solidFill>
              </a:rPr>
              <a:t>6 juin  </a:t>
            </a:r>
            <a:r>
              <a:rPr lang="fr-FR" sz="1200" b="1" dirty="0" smtClean="0">
                <a:solidFill>
                  <a:srgbClr val="0070C0"/>
                </a:solidFill>
              </a:rPr>
              <a:t>Brocante</a:t>
            </a:r>
            <a:r>
              <a:rPr lang="fr-FR" sz="1200" dirty="0" smtClean="0">
                <a:solidFill>
                  <a:srgbClr val="0070C0"/>
                </a:solidFill>
              </a:rPr>
              <a:t> </a:t>
            </a:r>
            <a:r>
              <a:rPr lang="fr-FR" sz="1200" dirty="0" smtClean="0"/>
              <a:t>du Comité des fêtes et des loisirs et </a:t>
            </a:r>
          </a:p>
          <a:p>
            <a:r>
              <a:rPr lang="fr-FR" sz="1200" b="1" dirty="0" smtClean="0"/>
              <a:t>              </a:t>
            </a:r>
            <a:r>
              <a:rPr lang="fr-FR" sz="1200" b="1" dirty="0" smtClean="0">
                <a:solidFill>
                  <a:srgbClr val="0070C0"/>
                </a:solidFill>
              </a:rPr>
              <a:t>Fête de la pêche </a:t>
            </a:r>
            <a:r>
              <a:rPr lang="fr-FR" sz="1200" dirty="0" smtClean="0"/>
              <a:t>pour les enfants, au terrain de sport.</a:t>
            </a:r>
            <a:endParaRPr lang="fr-FR" sz="1200" dirty="0"/>
          </a:p>
        </p:txBody>
      </p:sp>
      <p:pic>
        <p:nvPicPr>
          <p:cNvPr id="16" name="Image 15" descr="images.jpg"/>
          <p:cNvPicPr>
            <a:picLocks noChangeAspect="1"/>
          </p:cNvPicPr>
          <p:nvPr/>
        </p:nvPicPr>
        <p:blipFill>
          <a:blip r:embed="rId3" cstate="print"/>
          <a:stretch>
            <a:fillRect/>
          </a:stretch>
        </p:blipFill>
        <p:spPr>
          <a:xfrm>
            <a:off x="4437112" y="4808984"/>
            <a:ext cx="1202871" cy="996043"/>
          </a:xfrm>
          <a:prstGeom prst="rect">
            <a:avLst/>
          </a:prstGeom>
          <a:ln>
            <a:noFill/>
          </a:ln>
          <a:effectLst>
            <a:softEdge rad="112500"/>
          </a:effectLst>
        </p:spPr>
      </p:pic>
      <p:sp>
        <p:nvSpPr>
          <p:cNvPr id="17" name="ZoneTexte 16"/>
          <p:cNvSpPr txBox="1"/>
          <p:nvPr/>
        </p:nvSpPr>
        <p:spPr>
          <a:xfrm>
            <a:off x="332656" y="5745088"/>
            <a:ext cx="5184576" cy="307777"/>
          </a:xfrm>
          <a:prstGeom prst="rect">
            <a:avLst/>
          </a:prstGeom>
          <a:noFill/>
        </p:spPr>
        <p:txBody>
          <a:bodyPr wrap="square" rtlCol="0">
            <a:spAutoFit/>
          </a:bodyPr>
          <a:lstStyle/>
          <a:p>
            <a:r>
              <a:rPr lang="fr-FR" sz="1400" b="1" dirty="0" smtClean="0">
                <a:solidFill>
                  <a:srgbClr val="0070C0"/>
                </a:solidFill>
              </a:rPr>
              <a:t>14 juillet                               </a:t>
            </a:r>
            <a:r>
              <a:rPr lang="fr-FR" sz="1200" dirty="0" smtClean="0"/>
              <a:t>Nous espérons pouvoir faire un vrai </a:t>
            </a:r>
            <a:r>
              <a:rPr lang="fr-FR" sz="1200" b="1" dirty="0" smtClean="0">
                <a:solidFill>
                  <a:srgbClr val="0070C0"/>
                </a:solidFill>
              </a:rPr>
              <a:t>14 juillet.</a:t>
            </a:r>
            <a:endParaRPr lang="fr-FR" sz="1200" b="1" dirty="0">
              <a:solidFill>
                <a:srgbClr val="0070C0"/>
              </a:solidFill>
            </a:endParaRPr>
          </a:p>
        </p:txBody>
      </p:sp>
      <p:pic>
        <p:nvPicPr>
          <p:cNvPr id="18" name="Image 17" descr="juillet.jpg"/>
          <p:cNvPicPr>
            <a:picLocks noChangeAspect="1"/>
          </p:cNvPicPr>
          <p:nvPr/>
        </p:nvPicPr>
        <p:blipFill>
          <a:blip r:embed="rId4" cstate="print"/>
          <a:stretch>
            <a:fillRect/>
          </a:stretch>
        </p:blipFill>
        <p:spPr>
          <a:xfrm>
            <a:off x="1124744" y="5385048"/>
            <a:ext cx="1008112" cy="882098"/>
          </a:xfrm>
          <a:prstGeom prst="rect">
            <a:avLst/>
          </a:prstGeom>
        </p:spPr>
      </p:pic>
      <p:sp>
        <p:nvSpPr>
          <p:cNvPr id="19" name="ZoneTexte 18"/>
          <p:cNvSpPr txBox="1"/>
          <p:nvPr/>
        </p:nvSpPr>
        <p:spPr>
          <a:xfrm>
            <a:off x="260648" y="6177136"/>
            <a:ext cx="6264696" cy="923330"/>
          </a:xfrm>
          <a:prstGeom prst="rect">
            <a:avLst/>
          </a:prstGeom>
          <a:noFill/>
        </p:spPr>
        <p:txBody>
          <a:bodyPr wrap="square" rtlCol="0">
            <a:spAutoFit/>
          </a:bodyPr>
          <a:lstStyle/>
          <a:p>
            <a:pPr algn="just"/>
            <a:r>
              <a:rPr lang="fr-FR" sz="1400" b="1" dirty="0" smtClean="0">
                <a:solidFill>
                  <a:srgbClr val="0070C0"/>
                </a:solidFill>
              </a:rPr>
              <a:t>21 août</a:t>
            </a:r>
            <a:r>
              <a:rPr lang="fr-FR" dirty="0" smtClean="0">
                <a:solidFill>
                  <a:srgbClr val="0070C0"/>
                </a:solidFill>
              </a:rPr>
              <a:t>,</a:t>
            </a:r>
            <a:r>
              <a:rPr lang="fr-FR" dirty="0" smtClean="0"/>
              <a:t> </a:t>
            </a:r>
            <a:r>
              <a:rPr lang="fr-FR" sz="1200" b="1" dirty="0" smtClean="0">
                <a:solidFill>
                  <a:srgbClr val="0070C0"/>
                </a:solidFill>
              </a:rPr>
              <a:t>à 19 h </a:t>
            </a:r>
            <a:r>
              <a:rPr lang="fr-FR" sz="1200" dirty="0" smtClean="0"/>
              <a:t>au port de </a:t>
            </a:r>
            <a:r>
              <a:rPr lang="fr-FR" sz="1200" dirty="0" err="1" smtClean="0"/>
              <a:t>Nargis</a:t>
            </a:r>
            <a:r>
              <a:rPr lang="fr-FR" sz="1200" dirty="0" smtClean="0"/>
              <a:t> sur le canal,  nous accueillerons un spectacle aussi musical qu’insolite  : un concert classique avec </a:t>
            </a:r>
            <a:r>
              <a:rPr lang="fr-FR" sz="1200" b="1" dirty="0" smtClean="0">
                <a:solidFill>
                  <a:srgbClr val="0070C0"/>
                </a:solidFill>
              </a:rPr>
              <a:t>« Un piano sur l’eau »  </a:t>
            </a:r>
            <a:r>
              <a:rPr lang="fr-FR" sz="1200" dirty="0" smtClean="0"/>
              <a:t>Prévoir  plaid, pliant, tabouret de pêche et autres et parapluie s’il pleut, car le concert sera maintenu. Prix des places 10 € au profit du « Piano du lac », des musiciens et de l’organisateur.</a:t>
            </a:r>
            <a:endParaRPr lang="fr-FR" dirty="0"/>
          </a:p>
        </p:txBody>
      </p:sp>
      <p:pic>
        <p:nvPicPr>
          <p:cNvPr id="20" name="Image 19" descr="1 - Copie.jpg"/>
          <p:cNvPicPr>
            <a:picLocks noChangeAspect="1"/>
          </p:cNvPicPr>
          <p:nvPr/>
        </p:nvPicPr>
        <p:blipFill>
          <a:blip r:embed="rId5" cstate="print"/>
          <a:stretch>
            <a:fillRect/>
          </a:stretch>
        </p:blipFill>
        <p:spPr>
          <a:xfrm>
            <a:off x="2276872" y="7113240"/>
            <a:ext cx="1643508" cy="961134"/>
          </a:xfrm>
          <a:prstGeom prst="rect">
            <a:avLst/>
          </a:prstGeom>
          <a:ln>
            <a:noFill/>
          </a:ln>
          <a:effectLst>
            <a:outerShdw blurRad="292100" dist="139700" dir="2700000" algn="tl" rotWithShape="0">
              <a:srgbClr val="333333">
                <a:alpha val="65000"/>
              </a:srgbClr>
            </a:outerShdw>
          </a:effectLst>
        </p:spPr>
      </p:pic>
      <p:sp>
        <p:nvSpPr>
          <p:cNvPr id="21" name="ZoneTexte 20"/>
          <p:cNvSpPr txBox="1"/>
          <p:nvPr/>
        </p:nvSpPr>
        <p:spPr>
          <a:xfrm>
            <a:off x="764704" y="8049344"/>
            <a:ext cx="5904656" cy="369332"/>
          </a:xfrm>
          <a:prstGeom prst="rect">
            <a:avLst/>
          </a:prstGeom>
          <a:noFill/>
        </p:spPr>
        <p:txBody>
          <a:bodyPr wrap="square" rtlCol="0">
            <a:spAutoFit/>
          </a:bodyPr>
          <a:lstStyle/>
          <a:p>
            <a:r>
              <a:rPr lang="fr-FR" sz="1400" b="1" dirty="0" smtClean="0">
                <a:solidFill>
                  <a:srgbClr val="0070C0"/>
                </a:solidFill>
              </a:rPr>
              <a:t>   Du 11 au 18 septembre</a:t>
            </a:r>
            <a:r>
              <a:rPr lang="fr-FR" dirty="0" smtClean="0"/>
              <a:t>, </a:t>
            </a:r>
            <a:r>
              <a:rPr lang="fr-FR" sz="1200" b="1" dirty="0" smtClean="0">
                <a:solidFill>
                  <a:srgbClr val="0070C0"/>
                </a:solidFill>
              </a:rPr>
              <a:t>l’atelier d’art de </a:t>
            </a:r>
            <a:r>
              <a:rPr lang="fr-FR" sz="1200" b="1" dirty="0" err="1" smtClean="0">
                <a:solidFill>
                  <a:srgbClr val="0070C0"/>
                </a:solidFill>
              </a:rPr>
              <a:t>Nargis</a:t>
            </a:r>
            <a:r>
              <a:rPr lang="fr-FR" sz="1200" b="1" dirty="0" smtClean="0">
                <a:solidFill>
                  <a:srgbClr val="0070C0"/>
                </a:solidFill>
              </a:rPr>
              <a:t> </a:t>
            </a:r>
            <a:r>
              <a:rPr lang="fr-FR" sz="1200" dirty="0" smtClean="0"/>
              <a:t>exposera à la salle polyvalente.</a:t>
            </a:r>
            <a:endParaRPr lang="fr-FR" sz="1200" dirty="0"/>
          </a:p>
        </p:txBody>
      </p:sp>
      <p:pic>
        <p:nvPicPr>
          <p:cNvPr id="22" name="Image 21" descr="chevalet.jpg"/>
          <p:cNvPicPr>
            <a:picLocks noChangeAspect="1"/>
          </p:cNvPicPr>
          <p:nvPr/>
        </p:nvPicPr>
        <p:blipFill>
          <a:blip r:embed="rId6" cstate="print"/>
          <a:stretch>
            <a:fillRect/>
          </a:stretch>
        </p:blipFill>
        <p:spPr>
          <a:xfrm>
            <a:off x="188640" y="7761312"/>
            <a:ext cx="576064" cy="813195"/>
          </a:xfrm>
          <a:prstGeom prst="rect">
            <a:avLst/>
          </a:prstGeom>
        </p:spPr>
      </p:pic>
      <p:sp>
        <p:nvSpPr>
          <p:cNvPr id="23" name="ZoneTexte 22"/>
          <p:cNvSpPr txBox="1"/>
          <p:nvPr/>
        </p:nvSpPr>
        <p:spPr>
          <a:xfrm>
            <a:off x="836712" y="8913440"/>
            <a:ext cx="5256584" cy="492443"/>
          </a:xfrm>
          <a:prstGeom prst="rect">
            <a:avLst/>
          </a:prstGeom>
          <a:noFill/>
        </p:spPr>
        <p:txBody>
          <a:bodyPr wrap="square" rtlCol="0">
            <a:spAutoFit/>
          </a:bodyPr>
          <a:lstStyle/>
          <a:p>
            <a:r>
              <a:rPr lang="fr-FR" sz="1400" b="1" dirty="0" smtClean="0">
                <a:solidFill>
                  <a:srgbClr val="0070C0"/>
                </a:solidFill>
              </a:rPr>
              <a:t> 19 novembre </a:t>
            </a:r>
            <a:r>
              <a:rPr lang="fr-FR" sz="1200" dirty="0" smtClean="0"/>
              <a:t>en soirée nous vous proposerons une séance de cinéma à la salle polyvalente grâce au Cinéma Vox et son choix de films récents.  </a:t>
            </a:r>
            <a:endParaRPr lang="fr-FR" sz="1200" dirty="0"/>
          </a:p>
        </p:txBody>
      </p:sp>
      <p:pic>
        <p:nvPicPr>
          <p:cNvPr id="24" name="Image 23" descr="cinéma.jpg"/>
          <p:cNvPicPr>
            <a:picLocks noChangeAspect="1"/>
          </p:cNvPicPr>
          <p:nvPr/>
        </p:nvPicPr>
        <p:blipFill>
          <a:blip r:embed="rId7" cstate="print"/>
          <a:stretch>
            <a:fillRect/>
          </a:stretch>
        </p:blipFill>
        <p:spPr>
          <a:xfrm>
            <a:off x="116632" y="9057456"/>
            <a:ext cx="792088" cy="527099"/>
          </a:xfrm>
          <a:prstGeom prst="rect">
            <a:avLst/>
          </a:prstGeom>
        </p:spPr>
      </p:pic>
      <p:sp>
        <p:nvSpPr>
          <p:cNvPr id="26" name="ZoneTexte 25"/>
          <p:cNvSpPr txBox="1"/>
          <p:nvPr/>
        </p:nvSpPr>
        <p:spPr>
          <a:xfrm>
            <a:off x="3501008" y="3584848"/>
            <a:ext cx="1584176" cy="307777"/>
          </a:xfrm>
          <a:prstGeom prst="rect">
            <a:avLst/>
          </a:prstGeom>
          <a:noFill/>
        </p:spPr>
        <p:txBody>
          <a:bodyPr wrap="square" rtlCol="0">
            <a:spAutoFit/>
          </a:bodyPr>
          <a:lstStyle/>
          <a:p>
            <a:r>
              <a:rPr lang="fr-FR" sz="1400" dirty="0" smtClean="0"/>
              <a:t>Tel : 02 38 85 </a:t>
            </a:r>
            <a:r>
              <a:rPr lang="fr-FR" sz="1400" dirty="0" err="1" smtClean="0"/>
              <a:t>85</a:t>
            </a:r>
            <a:r>
              <a:rPr lang="fr-FR" sz="1400" dirty="0" smtClean="0"/>
              <a:t> 33</a:t>
            </a:r>
            <a:endParaRPr lang="fr-FR" sz="1400" dirty="0"/>
          </a:p>
        </p:txBody>
      </p:sp>
      <p:sp>
        <p:nvSpPr>
          <p:cNvPr id="27" name="ZoneTexte 26"/>
          <p:cNvSpPr txBox="1"/>
          <p:nvPr/>
        </p:nvSpPr>
        <p:spPr>
          <a:xfrm>
            <a:off x="260648" y="8481392"/>
            <a:ext cx="6264696" cy="707886"/>
          </a:xfrm>
          <a:prstGeom prst="rect">
            <a:avLst/>
          </a:prstGeom>
          <a:noFill/>
        </p:spPr>
        <p:txBody>
          <a:bodyPr wrap="square" rtlCol="0">
            <a:spAutoFit/>
          </a:bodyPr>
          <a:lstStyle/>
          <a:p>
            <a:r>
              <a:rPr lang="fr-FR" sz="1400" b="1" dirty="0" smtClean="0">
                <a:solidFill>
                  <a:srgbClr val="0070C0"/>
                </a:solidFill>
              </a:rPr>
              <a:t>9 </a:t>
            </a:r>
            <a:r>
              <a:rPr lang="fr-FR" sz="1400" b="1" dirty="0" err="1" smtClean="0">
                <a:solidFill>
                  <a:srgbClr val="0070C0"/>
                </a:solidFill>
              </a:rPr>
              <a:t>nov</a:t>
            </a:r>
            <a:r>
              <a:rPr lang="fr-FR" sz="1400" b="1" dirty="0" smtClean="0">
                <a:solidFill>
                  <a:srgbClr val="0070C0"/>
                </a:solidFill>
              </a:rPr>
              <a:t>, </a:t>
            </a:r>
            <a:r>
              <a:rPr lang="fr-FR" sz="1200" b="1" dirty="0" smtClean="0">
                <a:solidFill>
                  <a:srgbClr val="0070C0"/>
                </a:solidFill>
              </a:rPr>
              <a:t>20 h 45 </a:t>
            </a:r>
            <a:r>
              <a:rPr lang="fr-FR" sz="1400" b="1" dirty="0" smtClean="0">
                <a:solidFill>
                  <a:srgbClr val="0070C0"/>
                </a:solidFill>
              </a:rPr>
              <a:t>et 10 </a:t>
            </a:r>
            <a:r>
              <a:rPr lang="fr-FR" sz="1400" b="1" dirty="0" err="1" smtClean="0">
                <a:solidFill>
                  <a:srgbClr val="0070C0"/>
                </a:solidFill>
              </a:rPr>
              <a:t>nov</a:t>
            </a:r>
            <a:r>
              <a:rPr lang="fr-FR" sz="1400" b="1" dirty="0" smtClean="0">
                <a:solidFill>
                  <a:srgbClr val="0070C0"/>
                </a:solidFill>
              </a:rPr>
              <a:t> </a:t>
            </a:r>
            <a:r>
              <a:rPr lang="fr-FR" sz="1200" b="1" dirty="0" smtClean="0">
                <a:solidFill>
                  <a:srgbClr val="0070C0"/>
                </a:solidFill>
              </a:rPr>
              <a:t>15 h</a:t>
            </a:r>
            <a:r>
              <a:rPr lang="fr-FR" sz="1400" b="1" dirty="0" smtClean="0"/>
              <a:t>. </a:t>
            </a:r>
            <a:r>
              <a:rPr lang="fr-FR" sz="1200" b="1" dirty="0" smtClean="0"/>
              <a:t>« </a:t>
            </a:r>
            <a:r>
              <a:rPr lang="fr-FR" sz="1200" dirty="0" smtClean="0"/>
              <a:t>Sexe et jalousie » </a:t>
            </a:r>
            <a:r>
              <a:rPr lang="fr-FR" sz="1200" b="1" dirty="0" smtClean="0">
                <a:solidFill>
                  <a:srgbClr val="0070C0"/>
                </a:solidFill>
              </a:rPr>
              <a:t>Théâtre</a:t>
            </a:r>
            <a:r>
              <a:rPr lang="fr-FR" sz="1200" dirty="0" smtClean="0"/>
              <a:t> de la </a:t>
            </a:r>
            <a:r>
              <a:rPr lang="fr-FR" sz="1200" dirty="0" err="1" smtClean="0"/>
              <a:t>Nargis</a:t>
            </a:r>
            <a:r>
              <a:rPr lang="fr-FR" sz="1200" dirty="0" smtClean="0"/>
              <a:t>’ </a:t>
            </a:r>
            <a:r>
              <a:rPr lang="fr-FR" sz="1200" dirty="0" err="1" smtClean="0"/>
              <a:t>Comedia</a:t>
            </a:r>
            <a:endParaRPr lang="fr-FR" sz="1200" dirty="0" smtClean="0"/>
          </a:p>
          <a:p>
            <a:r>
              <a:rPr lang="fr-FR" sz="1200" dirty="0" smtClean="0"/>
              <a:t>en salle polyvalente. </a:t>
            </a:r>
            <a:endParaRPr lang="fr-FR" sz="1400" dirty="0" smtClean="0"/>
          </a:p>
          <a:p>
            <a:r>
              <a:rPr lang="fr-FR" sz="1400" dirty="0" smtClean="0"/>
              <a:t>  </a:t>
            </a:r>
            <a:endParaRPr lang="fr-FR" sz="1400" dirty="0"/>
          </a:p>
        </p:txBody>
      </p:sp>
      <p:pic>
        <p:nvPicPr>
          <p:cNvPr id="29" name="Image 28" descr="téléchargement.jpg"/>
          <p:cNvPicPr>
            <a:picLocks noChangeAspect="1"/>
          </p:cNvPicPr>
          <p:nvPr/>
        </p:nvPicPr>
        <p:blipFill>
          <a:blip r:embed="rId8" cstate="print"/>
          <a:stretch>
            <a:fillRect/>
          </a:stretch>
        </p:blipFill>
        <p:spPr>
          <a:xfrm rot="628310">
            <a:off x="5877272" y="8337376"/>
            <a:ext cx="504056" cy="7112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15269</TotalTime>
  <Words>1231</Words>
  <Application>Microsoft Office PowerPoint</Application>
  <PresentationFormat>Format A4 (210 x 297 mm)</PresentationFormat>
  <Paragraphs>113</Paragraphs>
  <Slides>6</Slides>
  <Notes>2</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Diapositive 2</vt:lpstr>
      <vt:lpstr>Diapositive 3</vt:lpstr>
      <vt:lpstr>Diapositive 4</vt:lpstr>
      <vt:lpstr>Diapositive 5</vt:lpstr>
      <vt:lpstr>Diapositive 6</vt:lpstr>
    </vt:vector>
  </TitlesOfParts>
  <Company>(personnel)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Mojv&lt;XOJvLXJ</dc:title>
  <dc:creator>Hélène DHAMS</dc:creator>
  <cp:lastModifiedBy>Hélène DHAMS</cp:lastModifiedBy>
  <cp:revision>968</cp:revision>
  <dcterms:created xsi:type="dcterms:W3CDTF">2014-07-05T17:13:07Z</dcterms:created>
  <dcterms:modified xsi:type="dcterms:W3CDTF">2021-10-02T14:34:46Z</dcterms:modified>
</cp:coreProperties>
</file>